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6" r:id="rId2"/>
    <p:sldId id="299" r:id="rId3"/>
    <p:sldId id="270" r:id="rId4"/>
    <p:sldId id="271" r:id="rId5"/>
    <p:sldId id="272" r:id="rId6"/>
    <p:sldId id="273" r:id="rId7"/>
    <p:sldId id="313" r:id="rId8"/>
    <p:sldId id="314" r:id="rId9"/>
    <p:sldId id="315" r:id="rId10"/>
    <p:sldId id="316" r:id="rId11"/>
    <p:sldId id="317" r:id="rId12"/>
    <p:sldId id="323" r:id="rId13"/>
    <p:sldId id="324" r:id="rId14"/>
    <p:sldId id="298" r:id="rId15"/>
    <p:sldId id="293" r:id="rId16"/>
    <p:sldId id="318" r:id="rId17"/>
    <p:sldId id="328" r:id="rId18"/>
    <p:sldId id="282" r:id="rId19"/>
    <p:sldId id="322" r:id="rId20"/>
    <p:sldId id="319" r:id="rId21"/>
    <p:sldId id="320" r:id="rId22"/>
    <p:sldId id="321" r:id="rId23"/>
    <p:sldId id="330" r:id="rId24"/>
    <p:sldId id="304" r:id="rId25"/>
    <p:sldId id="305" r:id="rId26"/>
    <p:sldId id="309" r:id="rId27"/>
    <p:sldId id="307" r:id="rId28"/>
    <p:sldId id="310" r:id="rId29"/>
    <p:sldId id="312" r:id="rId30"/>
    <p:sldId id="311" r:id="rId31"/>
    <p:sldId id="267" r:id="rId32"/>
    <p:sldId id="301" r:id="rId33"/>
    <p:sldId id="302" r:id="rId34"/>
    <p:sldId id="303" r:id="rId35"/>
    <p:sldId id="327" r:id="rId36"/>
    <p:sldId id="326" r:id="rId37"/>
    <p:sldId id="329"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292929"/>
    <a:srgbClr val="000099"/>
    <a:srgbClr val="000066"/>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78" autoAdjust="0"/>
  </p:normalViewPr>
  <p:slideViewPr>
    <p:cSldViewPr>
      <p:cViewPr varScale="1">
        <p:scale>
          <a:sx n="99" d="100"/>
          <a:sy n="99" d="100"/>
        </p:scale>
        <p:origin x="-1980"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2227"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2228"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2229"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7630A2-1997-4393-954C-F175AB15278E}" type="slidenum">
              <a:rPr lang="en-US" altLang="en-US"/>
              <a:pPr/>
              <a:t>‹#›</a:t>
            </a:fld>
            <a:endParaRPr lang="en-US" altLang="en-US"/>
          </a:p>
        </p:txBody>
      </p:sp>
    </p:spTree>
    <p:extLst>
      <p:ext uri="{BB962C8B-B14F-4D97-AF65-F5344CB8AC3E}">
        <p14:creationId xmlns:p14="http://schemas.microsoft.com/office/powerpoint/2010/main" val="3880140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704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704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CCC762-2E9F-42F2-80C8-0DC95AC96069}" type="slidenum">
              <a:rPr lang="en-US" altLang="en-US"/>
              <a:pPr/>
              <a:t>‹#›</a:t>
            </a:fld>
            <a:endParaRPr lang="en-US" altLang="en-US"/>
          </a:p>
        </p:txBody>
      </p:sp>
    </p:spTree>
    <p:extLst>
      <p:ext uri="{BB962C8B-B14F-4D97-AF65-F5344CB8AC3E}">
        <p14:creationId xmlns:p14="http://schemas.microsoft.com/office/powerpoint/2010/main" val="12752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681369-5535-4173-B094-B6AC6D1A2A43}" type="slidenum">
              <a:rPr lang="en-US" altLang="en-US"/>
              <a:pPr eaLnBrk="1" hangingPunct="1">
                <a:spcBef>
                  <a:spcPct val="0"/>
                </a:spcBef>
              </a:pPr>
              <a:t>1</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0066"/>
        </a:solidFill>
        <a:effectLst/>
      </p:bgPr>
    </p:bg>
    <p:spTree>
      <p:nvGrpSpPr>
        <p:cNvPr id="1" name=""/>
        <p:cNvGrpSpPr/>
        <p:nvPr/>
      </p:nvGrpSpPr>
      <p:grpSpPr>
        <a:xfrm>
          <a:off x="0" y="0"/>
          <a:ext cx="0" cy="0"/>
          <a:chOff x="0" y="0"/>
          <a:chExt cx="0" cy="0"/>
        </a:xfrm>
      </p:grpSpPr>
      <p:pic>
        <p:nvPicPr>
          <p:cNvPr id="4" name="Picture 16" descr="McCarter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95288"/>
            <a:ext cx="1600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467600" y="64770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100" dirty="0" smtClean="0">
                <a:solidFill>
                  <a:schemeClr val="bg1"/>
                </a:solidFill>
              </a:rPr>
              <a:t>www.mccarter.com</a:t>
            </a:r>
          </a:p>
        </p:txBody>
      </p:sp>
      <p:sp>
        <p:nvSpPr>
          <p:cNvPr id="8" name="TextBox 7"/>
          <p:cNvSpPr txBox="1">
            <a:spLocks noChangeArrowheads="1"/>
          </p:cNvSpPr>
          <p:nvPr/>
        </p:nvSpPr>
        <p:spPr bwMode="auto">
          <a:xfrm>
            <a:off x="228600" y="64770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100" dirty="0" smtClean="0">
                <a:solidFill>
                  <a:schemeClr val="bg1"/>
                </a:solidFill>
              </a:rPr>
              <a:t>McCarter &amp; English, LLP</a:t>
            </a:r>
          </a:p>
        </p:txBody>
      </p:sp>
      <p:sp>
        <p:nvSpPr>
          <p:cNvPr id="9" name="Text Box 13"/>
          <p:cNvSpPr txBox="1">
            <a:spLocks noChangeArrowheads="1"/>
          </p:cNvSpPr>
          <p:nvPr/>
        </p:nvSpPr>
        <p:spPr bwMode="auto">
          <a:xfrm>
            <a:off x="381000" y="312738"/>
            <a:ext cx="16351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350000"/>
              </a:lnSpc>
              <a:defRPr/>
            </a:pPr>
            <a:r>
              <a:rPr lang="en-US" sz="1200" b="1" dirty="0" smtClean="0">
                <a:solidFill>
                  <a:schemeClr val="bg1"/>
                </a:solidFill>
              </a:rPr>
              <a:t>BOSTON</a:t>
            </a:r>
          </a:p>
          <a:p>
            <a:pPr eaLnBrk="1" hangingPunct="1">
              <a:lnSpc>
                <a:spcPct val="350000"/>
              </a:lnSpc>
              <a:defRPr/>
            </a:pPr>
            <a:r>
              <a:rPr lang="en-US" sz="1200" b="1" dirty="0" smtClean="0">
                <a:solidFill>
                  <a:schemeClr val="bg1"/>
                </a:solidFill>
              </a:rPr>
              <a:t>HARTFORD</a:t>
            </a:r>
          </a:p>
          <a:p>
            <a:pPr eaLnBrk="1" hangingPunct="1">
              <a:lnSpc>
                <a:spcPct val="350000"/>
              </a:lnSpc>
              <a:defRPr/>
            </a:pPr>
            <a:r>
              <a:rPr lang="en-US" sz="1200" b="1" dirty="0" smtClean="0">
                <a:solidFill>
                  <a:schemeClr val="bg1"/>
                </a:solidFill>
              </a:rPr>
              <a:t>STAMFORD</a:t>
            </a:r>
          </a:p>
          <a:p>
            <a:pPr eaLnBrk="1" hangingPunct="1">
              <a:lnSpc>
                <a:spcPct val="350000"/>
              </a:lnSpc>
              <a:defRPr/>
            </a:pPr>
            <a:r>
              <a:rPr lang="en-US" sz="1200" b="1" dirty="0" smtClean="0">
                <a:solidFill>
                  <a:schemeClr val="bg1"/>
                </a:solidFill>
              </a:rPr>
              <a:t>NEW YORK</a:t>
            </a:r>
          </a:p>
          <a:p>
            <a:pPr eaLnBrk="1" hangingPunct="1">
              <a:lnSpc>
                <a:spcPct val="350000"/>
              </a:lnSpc>
              <a:defRPr/>
            </a:pPr>
            <a:r>
              <a:rPr lang="en-US" sz="1200" b="1" dirty="0" smtClean="0">
                <a:solidFill>
                  <a:schemeClr val="bg1"/>
                </a:solidFill>
              </a:rPr>
              <a:t>NEWARK</a:t>
            </a:r>
          </a:p>
          <a:p>
            <a:pPr eaLnBrk="1" hangingPunct="1">
              <a:lnSpc>
                <a:spcPct val="350000"/>
              </a:lnSpc>
              <a:defRPr/>
            </a:pPr>
            <a:r>
              <a:rPr lang="en-US" sz="1200" b="1" dirty="0" smtClean="0">
                <a:solidFill>
                  <a:schemeClr val="bg1"/>
                </a:solidFill>
              </a:rPr>
              <a:t>EAST BRUNSWICK</a:t>
            </a:r>
            <a:br>
              <a:rPr lang="en-US" sz="1200" b="1" dirty="0" smtClean="0">
                <a:solidFill>
                  <a:schemeClr val="bg1"/>
                </a:solidFill>
              </a:rPr>
            </a:br>
            <a:r>
              <a:rPr lang="en-US" sz="1200" b="1" dirty="0" smtClean="0">
                <a:solidFill>
                  <a:schemeClr val="bg1"/>
                </a:solidFill>
              </a:rPr>
              <a:t>PHILADELPHIA</a:t>
            </a:r>
          </a:p>
          <a:p>
            <a:pPr eaLnBrk="1" hangingPunct="1">
              <a:lnSpc>
                <a:spcPct val="350000"/>
              </a:lnSpc>
              <a:defRPr/>
            </a:pPr>
            <a:r>
              <a:rPr lang="en-US" sz="1200" b="1" dirty="0" smtClean="0">
                <a:solidFill>
                  <a:schemeClr val="bg1"/>
                </a:solidFill>
              </a:rPr>
              <a:t>WILMINGTON</a:t>
            </a:r>
          </a:p>
          <a:p>
            <a:pPr eaLnBrk="1" hangingPunct="1">
              <a:lnSpc>
                <a:spcPct val="350000"/>
              </a:lnSpc>
              <a:defRPr/>
            </a:pPr>
            <a:r>
              <a:rPr lang="en-US" sz="1200" b="1" dirty="0" smtClean="0">
                <a:solidFill>
                  <a:schemeClr val="bg1"/>
                </a:solidFill>
              </a:rPr>
              <a:t>WASHINGTON, DC</a:t>
            </a:r>
          </a:p>
        </p:txBody>
      </p:sp>
      <p:sp>
        <p:nvSpPr>
          <p:cNvPr id="5" name="Title 1"/>
          <p:cNvSpPr>
            <a:spLocks noGrp="1"/>
          </p:cNvSpPr>
          <p:nvPr>
            <p:ph type="title"/>
          </p:nvPr>
        </p:nvSpPr>
        <p:spPr>
          <a:xfrm>
            <a:off x="2590801" y="2199241"/>
            <a:ext cx="6248399" cy="1330325"/>
          </a:xfrm>
        </p:spPr>
        <p:txBody>
          <a:bodyPr/>
          <a:lstStyle>
            <a:lvl1pPr algn="r">
              <a:defRPr/>
            </a:lvl1pPr>
          </a:lstStyle>
          <a:p>
            <a:r>
              <a:rPr lang="en-US" dirty="0" smtClean="0"/>
              <a:t>Click to edit Master title style</a:t>
            </a:r>
            <a:endParaRPr lang="en-US" dirty="0"/>
          </a:p>
        </p:txBody>
      </p:sp>
      <p:sp>
        <p:nvSpPr>
          <p:cNvPr id="6" name="Content Placeholder 2"/>
          <p:cNvSpPr>
            <a:spLocks noGrp="1"/>
          </p:cNvSpPr>
          <p:nvPr>
            <p:ph idx="1"/>
          </p:nvPr>
        </p:nvSpPr>
        <p:spPr>
          <a:xfrm>
            <a:off x="2590800" y="4038600"/>
            <a:ext cx="6248400" cy="2079625"/>
          </a:xfrm>
          <a:noFill/>
        </p:spPr>
        <p:txBody>
          <a:bodyPr/>
          <a:lstStyle>
            <a:lvl1pPr marL="0" indent="0" algn="r">
              <a:buFont typeface="Arial" pitchFamily="34" charset="0"/>
              <a:buNone/>
              <a:defRPr>
                <a:solidFill>
                  <a:schemeClr val="bg1">
                    <a:lumMod val="65000"/>
                  </a:schemeClr>
                </a:solidFill>
              </a:defRPr>
            </a:lvl1pPr>
            <a:lvl2pPr marL="0" indent="0" algn="r">
              <a:buFont typeface="Arial" pitchFamily="34" charset="0"/>
              <a:buNone/>
              <a:defRPr>
                <a:solidFill>
                  <a:schemeClr val="bg1">
                    <a:lumMod val="65000"/>
                  </a:schemeClr>
                </a:solidFill>
              </a:defRPr>
            </a:lvl2pPr>
            <a:lvl3pPr marL="0" indent="0" algn="r">
              <a:buFont typeface="Arial" pitchFamily="34" charset="0"/>
              <a:buNone/>
              <a:defRPr>
                <a:solidFill>
                  <a:schemeClr val="bg1">
                    <a:lumMod val="65000"/>
                  </a:schemeClr>
                </a:solidFill>
              </a:defRPr>
            </a:lvl3pPr>
            <a:lvl4pPr marL="0" indent="0" algn="r">
              <a:buFont typeface="Arial" pitchFamily="34" charset="0"/>
              <a:buNone/>
              <a:defRPr>
                <a:solidFill>
                  <a:schemeClr val="bg1">
                    <a:lumMod val="65000"/>
                  </a:schemeClr>
                </a:solidFill>
              </a:defRPr>
            </a:lvl4pPr>
            <a:lvl5pPr marL="0" indent="0" algn="r">
              <a:buFont typeface="Arial" pitchFamily="34" charset="0"/>
              <a:buNone/>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568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fld id="{985738BC-78E5-49DC-AE92-6D89B2B0E4A9}" type="slidenum">
              <a:rPr lang="en-US"/>
              <a:pPr>
                <a:defRPr/>
              </a:pPr>
              <a:t>‹#›</a:t>
            </a:fld>
            <a:r>
              <a:rPr lang="en-US"/>
              <a:t>-</a:t>
            </a:r>
          </a:p>
        </p:txBody>
      </p:sp>
    </p:spTree>
    <p:extLst>
      <p:ext uri="{BB962C8B-B14F-4D97-AF65-F5344CB8AC3E}">
        <p14:creationId xmlns:p14="http://schemas.microsoft.com/office/powerpoint/2010/main" val="324394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905000"/>
            <a:ext cx="2119312" cy="4419600"/>
          </a:xfrm>
        </p:spPr>
        <p:txBody>
          <a:bodyPr vert="eaVert"/>
          <a:lstStyle>
            <a:lvl1pPr>
              <a:defRPr baseline="0">
                <a:solidFill>
                  <a:srgbClr val="00006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61950" y="1905000"/>
            <a:ext cx="6205538" cy="44958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fld id="{5DCD8557-E7EE-47E5-BC29-E9ABBA466AC8}" type="slidenum">
              <a:rPr lang="en-US"/>
              <a:pPr>
                <a:defRPr/>
              </a:pPr>
              <a:t>‹#›</a:t>
            </a:fld>
            <a:r>
              <a:rPr lang="en-US"/>
              <a:t>-</a:t>
            </a:r>
          </a:p>
        </p:txBody>
      </p:sp>
    </p:spTree>
    <p:extLst>
      <p:ext uri="{BB962C8B-B14F-4D97-AF65-F5344CB8AC3E}">
        <p14:creationId xmlns:p14="http://schemas.microsoft.com/office/powerpoint/2010/main" val="1220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fld id="{7373D9C9-6A96-46BF-B051-3501630FA759}" type="slidenum">
              <a:rPr lang="en-US"/>
              <a:pPr>
                <a:defRPr/>
              </a:pPr>
              <a:t>‹#›</a:t>
            </a:fld>
            <a:r>
              <a:rPr lang="en-US"/>
              <a:t>-</a:t>
            </a:r>
          </a:p>
        </p:txBody>
      </p:sp>
    </p:spTree>
    <p:extLst>
      <p:ext uri="{BB962C8B-B14F-4D97-AF65-F5344CB8AC3E}">
        <p14:creationId xmlns:p14="http://schemas.microsoft.com/office/powerpoint/2010/main" val="144525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xfrm>
            <a:off x="4495800" y="6553200"/>
            <a:ext cx="609600" cy="215900"/>
          </a:xfrm>
        </p:spPr>
        <p:txBody>
          <a:bodyPr/>
          <a:lstStyle>
            <a:lvl1pPr>
              <a:defRPr/>
            </a:lvl1pPr>
          </a:lstStyle>
          <a:p>
            <a:pPr>
              <a:defRPr/>
            </a:pPr>
            <a:r>
              <a:rPr lang="en-US"/>
              <a:t>-</a:t>
            </a:r>
            <a:fld id="{2D2F5E5C-8CF5-4DDD-B920-293D3E8E681C}" type="slidenum">
              <a:rPr lang="en-US"/>
              <a:pPr>
                <a:defRPr/>
              </a:pPr>
              <a:t>‹#›</a:t>
            </a:fld>
            <a:r>
              <a:rPr lang="en-US"/>
              <a:t>-</a:t>
            </a:r>
          </a:p>
        </p:txBody>
      </p:sp>
    </p:spTree>
    <p:extLst>
      <p:ext uri="{BB962C8B-B14F-4D97-AF65-F5344CB8AC3E}">
        <p14:creationId xmlns:p14="http://schemas.microsoft.com/office/powerpoint/2010/main" val="289763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1188"/>
            <a:ext cx="4114800" cy="4237037"/>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881188"/>
            <a:ext cx="4114800" cy="4237037"/>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xfrm>
            <a:off x="4343400" y="6553200"/>
            <a:ext cx="609600" cy="215900"/>
          </a:xfrm>
        </p:spPr>
        <p:txBody>
          <a:bodyPr/>
          <a:lstStyle>
            <a:lvl1pPr>
              <a:defRPr/>
            </a:lvl1pPr>
          </a:lstStyle>
          <a:p>
            <a:pPr>
              <a:defRPr/>
            </a:pPr>
            <a:r>
              <a:rPr lang="en-US"/>
              <a:t>-</a:t>
            </a:r>
            <a:fld id="{5986046A-3D8D-4247-A2F8-6AC195B31DA7}" type="slidenum">
              <a:rPr lang="en-US"/>
              <a:pPr>
                <a:defRPr/>
              </a:pPr>
              <a:t>‹#›</a:t>
            </a:fld>
            <a:r>
              <a:rPr lang="en-US"/>
              <a:t>-</a:t>
            </a:r>
          </a:p>
        </p:txBody>
      </p:sp>
    </p:spTree>
    <p:extLst>
      <p:ext uri="{BB962C8B-B14F-4D97-AF65-F5344CB8AC3E}">
        <p14:creationId xmlns:p14="http://schemas.microsoft.com/office/powerpoint/2010/main" val="81763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8097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449512"/>
            <a:ext cx="42687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09750"/>
            <a:ext cx="4194175" cy="639762"/>
          </a:xfr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49512"/>
            <a:ext cx="41941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xfrm>
            <a:off x="4267200" y="6553200"/>
            <a:ext cx="609600" cy="215900"/>
          </a:xfrm>
        </p:spPr>
        <p:txBody>
          <a:bodyPr/>
          <a:lstStyle>
            <a:lvl1pPr>
              <a:defRPr/>
            </a:lvl1pPr>
          </a:lstStyle>
          <a:p>
            <a:pPr>
              <a:defRPr/>
            </a:pPr>
            <a:r>
              <a:rPr lang="en-US"/>
              <a:t>-</a:t>
            </a:r>
            <a:fld id="{56691300-0993-46DC-B439-DB4E3907392D}" type="slidenum">
              <a:rPr lang="en-US"/>
              <a:pPr>
                <a:defRPr/>
              </a:pPr>
              <a:t>‹#›</a:t>
            </a:fld>
            <a:r>
              <a:rPr lang="en-US"/>
              <a:t>-</a:t>
            </a:r>
          </a:p>
        </p:txBody>
      </p:sp>
    </p:spTree>
    <p:extLst>
      <p:ext uri="{BB962C8B-B14F-4D97-AF65-F5344CB8AC3E}">
        <p14:creationId xmlns:p14="http://schemas.microsoft.com/office/powerpoint/2010/main" val="337806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xfrm>
            <a:off x="4495800" y="6553200"/>
            <a:ext cx="609600" cy="215900"/>
          </a:xfrm>
        </p:spPr>
        <p:txBody>
          <a:bodyPr/>
          <a:lstStyle>
            <a:lvl1pPr>
              <a:defRPr/>
            </a:lvl1pPr>
          </a:lstStyle>
          <a:p>
            <a:pPr>
              <a:defRPr/>
            </a:pPr>
            <a:r>
              <a:rPr lang="en-US"/>
              <a:t>-</a:t>
            </a:r>
            <a:fld id="{2E7DEF4A-CD27-4CD7-9328-C6BD8A0021FE}" type="slidenum">
              <a:rPr lang="en-US"/>
              <a:pPr>
                <a:defRPr/>
              </a:pPr>
              <a:t>‹#›</a:t>
            </a:fld>
            <a:r>
              <a:rPr lang="en-US"/>
              <a:t>-</a:t>
            </a:r>
          </a:p>
        </p:txBody>
      </p:sp>
    </p:spTree>
    <p:extLst>
      <p:ext uri="{BB962C8B-B14F-4D97-AF65-F5344CB8AC3E}">
        <p14:creationId xmlns:p14="http://schemas.microsoft.com/office/powerpoint/2010/main" val="9651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xfrm>
            <a:off x="4343400" y="6477000"/>
            <a:ext cx="609600" cy="215900"/>
          </a:xfrm>
        </p:spPr>
        <p:txBody>
          <a:bodyPr/>
          <a:lstStyle>
            <a:lvl1pPr>
              <a:defRPr/>
            </a:lvl1pPr>
          </a:lstStyle>
          <a:p>
            <a:pPr>
              <a:defRPr/>
            </a:pPr>
            <a:r>
              <a:rPr lang="en-US"/>
              <a:t>-</a:t>
            </a:r>
            <a:fld id="{A2C121AD-1FF5-4602-8DB9-BD0B364255A4}" type="slidenum">
              <a:rPr lang="en-US"/>
              <a:pPr>
                <a:defRPr/>
              </a:pPr>
              <a:t>‹#›</a:t>
            </a:fld>
            <a:r>
              <a:rPr lang="en-US"/>
              <a:t>-</a:t>
            </a:r>
          </a:p>
        </p:txBody>
      </p:sp>
    </p:spTree>
    <p:extLst>
      <p:ext uri="{BB962C8B-B14F-4D97-AF65-F5344CB8AC3E}">
        <p14:creationId xmlns:p14="http://schemas.microsoft.com/office/powerpoint/2010/main" val="11210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7" name="Text Placeholder 6"/>
          <p:cNvSpPr>
            <a:spLocks noGrp="1"/>
          </p:cNvSpPr>
          <p:nvPr>
            <p:ph type="body" sz="quarter" idx="11"/>
          </p:nvPr>
        </p:nvSpPr>
        <p:spPr>
          <a:xfrm>
            <a:off x="457200" y="1905000"/>
            <a:ext cx="3048000" cy="4191000"/>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3733800" y="1905000"/>
            <a:ext cx="5181600" cy="4114800"/>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3"/>
          </p:nvPr>
        </p:nvSpPr>
        <p:spPr>
          <a:ln/>
        </p:spPr>
        <p:txBody>
          <a:bodyPr/>
          <a:lstStyle>
            <a:lvl1pPr>
              <a:defRPr/>
            </a:lvl1pPr>
          </a:lstStyle>
          <a:p>
            <a:pPr>
              <a:defRPr/>
            </a:pPr>
            <a:r>
              <a:rPr lang="en-US"/>
              <a:t>-</a:t>
            </a:r>
            <a:fld id="{D6BB8D4E-2E7A-4E02-ACFB-14C9F0D49777}" type="slidenum">
              <a:rPr lang="en-US"/>
              <a:pPr>
                <a:defRPr/>
              </a:pPr>
              <a:t>‹#›</a:t>
            </a:fld>
            <a:r>
              <a:rPr lang="en-US"/>
              <a:t>-</a:t>
            </a:r>
          </a:p>
        </p:txBody>
      </p:sp>
    </p:spTree>
    <p:extLst>
      <p:ext uri="{BB962C8B-B14F-4D97-AF65-F5344CB8AC3E}">
        <p14:creationId xmlns:p14="http://schemas.microsoft.com/office/powerpoint/2010/main" val="225448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828799"/>
            <a:ext cx="5486400" cy="2898775"/>
          </a:xfrm>
        </p:spPr>
        <p:txBody>
          <a:bodyPr/>
          <a:lstStyle>
            <a:lvl1pPr marL="0" indent="0">
              <a:buNone/>
              <a:defRPr sz="3200">
                <a:solidFill>
                  <a:srgbClr val="33333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r>
              <a:rPr lang="en-US"/>
              <a:t>-</a:t>
            </a:r>
            <a:fld id="{C1D13327-4CBF-4887-9241-DCF2AEF019DD}" type="slidenum">
              <a:rPr lang="en-US"/>
              <a:pPr>
                <a:defRPr/>
              </a:pPr>
              <a:t>‹#›</a:t>
            </a:fld>
            <a:r>
              <a:rPr lang="en-US"/>
              <a:t>-</a:t>
            </a:r>
          </a:p>
        </p:txBody>
      </p:sp>
    </p:spTree>
    <p:extLst>
      <p:ext uri="{BB962C8B-B14F-4D97-AF65-F5344CB8AC3E}">
        <p14:creationId xmlns:p14="http://schemas.microsoft.com/office/powerpoint/2010/main" val="230861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8686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30" name="Rectangle 6"/>
          <p:cNvSpPr>
            <a:spLocks noGrp="1" noChangeArrowheads="1"/>
          </p:cNvSpPr>
          <p:nvPr>
            <p:ph type="sldNum" sz="quarter" idx="4"/>
          </p:nvPr>
        </p:nvSpPr>
        <p:spPr bwMode="auto">
          <a:xfrm>
            <a:off x="4495800" y="6538913"/>
            <a:ext cx="609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66"/>
                </a:solidFill>
              </a:defRPr>
            </a:lvl1pPr>
          </a:lstStyle>
          <a:p>
            <a:pPr>
              <a:defRPr/>
            </a:pPr>
            <a:r>
              <a:rPr lang="en-US"/>
              <a:t>-</a:t>
            </a:r>
            <a:fld id="{C0333667-1424-4F10-8014-99352479217E}" type="slidenum">
              <a:rPr lang="en-US"/>
              <a:pPr>
                <a:defRPr/>
              </a:pPr>
              <a:t>‹#›</a:t>
            </a:fld>
            <a:r>
              <a:rPr lang="en-US"/>
              <a:t>-</a:t>
            </a:r>
          </a:p>
        </p:txBody>
      </p:sp>
      <p:sp>
        <p:nvSpPr>
          <p:cNvPr id="1028" name="Rectangle 10"/>
          <p:cNvSpPr>
            <a:spLocks noGrp="1" noChangeArrowheads="1"/>
          </p:cNvSpPr>
          <p:nvPr>
            <p:ph type="body" idx="1"/>
          </p:nvPr>
        </p:nvSpPr>
        <p:spPr bwMode="auto">
          <a:xfrm>
            <a:off x="228600" y="1881188"/>
            <a:ext cx="87630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18" descr="McCarter282HighRes"/>
          <p:cNvPicPr>
            <a:picLocks noChangeAspect="1" noChangeArrowheads="1"/>
          </p:cNvPicPr>
          <p:nvPr/>
        </p:nvPicPr>
        <p:blipFill>
          <a:blip r:embed="rId14">
            <a:extLst>
              <a:ext uri="{28A0092B-C50C-407E-A947-70E740481C1C}">
                <a14:useLocalDpi xmlns:a14="http://schemas.microsoft.com/office/drawing/2010/main" val="0"/>
              </a:ext>
            </a:extLst>
          </a:blip>
          <a:srcRect b="23196"/>
          <a:stretch>
            <a:fillRect/>
          </a:stretch>
        </p:blipFill>
        <p:spPr bwMode="auto">
          <a:xfrm>
            <a:off x="7808913" y="6324600"/>
            <a:ext cx="1039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1752600"/>
            <a:ext cx="9144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0" r:id="rId1"/>
    <p:sldLayoutId id="2147483805" r:id="rId2"/>
    <p:sldLayoutId id="2147483811" r:id="rId3"/>
    <p:sldLayoutId id="2147483812" r:id="rId4"/>
    <p:sldLayoutId id="2147483813" r:id="rId5"/>
    <p:sldLayoutId id="2147483814" r:id="rId6"/>
    <p:sldLayoutId id="2147483815" r:id="rId7"/>
    <p:sldLayoutId id="2147483806" r:id="rId8"/>
    <p:sldLayoutId id="2147483807" r:id="rId9"/>
    <p:sldLayoutId id="2147483808" r:id="rId10"/>
    <p:sldLayoutId id="214748380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5000"/>
        </a:spcAft>
        <a:buClr>
          <a:srgbClr val="000066"/>
        </a:buClr>
        <a:buFont typeface="Wingdings" pitchFamily="2" charset="2"/>
        <a:buChar char="§"/>
        <a:defRPr sz="2600">
          <a:solidFill>
            <a:srgbClr val="333333"/>
          </a:solidFill>
          <a:latin typeface="+mn-lt"/>
          <a:ea typeface="+mn-ea"/>
          <a:cs typeface="+mn-cs"/>
        </a:defRPr>
      </a:lvl1pPr>
      <a:lvl2pPr marL="742950" indent="-285750" algn="l" rtl="0" eaLnBrk="0" fontAlgn="base" hangingPunct="0">
        <a:spcBef>
          <a:spcPct val="20000"/>
        </a:spcBef>
        <a:spcAft>
          <a:spcPct val="20000"/>
        </a:spcAft>
        <a:buClr>
          <a:srgbClr val="000066"/>
        </a:buClr>
        <a:buFont typeface="Arial" charset="0"/>
        <a:buChar char="–"/>
        <a:defRPr sz="2400">
          <a:solidFill>
            <a:srgbClr val="333333"/>
          </a:solidFill>
          <a:latin typeface="+mn-lt"/>
        </a:defRPr>
      </a:lvl2pPr>
      <a:lvl3pPr marL="1143000" indent="-228600" algn="l" rtl="0" eaLnBrk="0" fontAlgn="base" hangingPunct="0">
        <a:spcBef>
          <a:spcPct val="0"/>
        </a:spcBef>
        <a:spcAft>
          <a:spcPct val="0"/>
        </a:spcAft>
        <a:buClr>
          <a:srgbClr val="000066"/>
        </a:buClr>
        <a:buChar char="•"/>
        <a:defRPr sz="2000">
          <a:solidFill>
            <a:srgbClr val="333333"/>
          </a:solidFill>
          <a:latin typeface="+mn-lt"/>
        </a:defRPr>
      </a:lvl3pPr>
      <a:lvl4pPr marL="1600200" indent="-228600" algn="l" rtl="0" eaLnBrk="0" fontAlgn="base" hangingPunct="0">
        <a:spcBef>
          <a:spcPct val="20000"/>
        </a:spcBef>
        <a:spcAft>
          <a:spcPct val="0"/>
        </a:spcAft>
        <a:buClr>
          <a:srgbClr val="000066"/>
        </a:buClr>
        <a:buFont typeface="Wingdings" pitchFamily="2" charset="2"/>
        <a:buChar char="s"/>
        <a:defRPr>
          <a:solidFill>
            <a:srgbClr val="333333"/>
          </a:solidFill>
          <a:latin typeface="+mn-lt"/>
        </a:defRPr>
      </a:lvl4pPr>
      <a:lvl5pPr marL="2057400" indent="-228600" algn="l" rtl="0" eaLnBrk="0" fontAlgn="base" hangingPunct="0">
        <a:spcBef>
          <a:spcPct val="20000"/>
        </a:spcBef>
        <a:spcAft>
          <a:spcPct val="0"/>
        </a:spcAft>
        <a:buClr>
          <a:srgbClr val="000066"/>
        </a:buClr>
        <a:buChar char="»"/>
        <a:defRPr>
          <a:solidFill>
            <a:srgbClr val="333333"/>
          </a:solidFill>
          <a:latin typeface="+mn-lt"/>
        </a:defRPr>
      </a:lvl5pPr>
      <a:lvl6pPr marL="2514600" indent="-228600" algn="l" rtl="0" fontAlgn="base">
        <a:spcBef>
          <a:spcPct val="20000"/>
        </a:spcBef>
        <a:spcAft>
          <a:spcPct val="0"/>
        </a:spcAft>
        <a:buClr>
          <a:srgbClr val="000066"/>
        </a:buClr>
        <a:buChar char="»"/>
        <a:defRPr sz="2000">
          <a:solidFill>
            <a:srgbClr val="333333"/>
          </a:solidFill>
          <a:latin typeface="+mn-lt"/>
        </a:defRPr>
      </a:lvl6pPr>
      <a:lvl7pPr marL="2971800" indent="-228600" algn="l" rtl="0" fontAlgn="base">
        <a:spcBef>
          <a:spcPct val="20000"/>
        </a:spcBef>
        <a:spcAft>
          <a:spcPct val="0"/>
        </a:spcAft>
        <a:buClr>
          <a:srgbClr val="000066"/>
        </a:buClr>
        <a:buChar char="»"/>
        <a:defRPr sz="2000">
          <a:solidFill>
            <a:srgbClr val="333333"/>
          </a:solidFill>
          <a:latin typeface="+mn-lt"/>
        </a:defRPr>
      </a:lvl7pPr>
      <a:lvl8pPr marL="3429000" indent="-228600" algn="l" rtl="0" fontAlgn="base">
        <a:spcBef>
          <a:spcPct val="20000"/>
        </a:spcBef>
        <a:spcAft>
          <a:spcPct val="0"/>
        </a:spcAft>
        <a:buClr>
          <a:srgbClr val="000066"/>
        </a:buClr>
        <a:buChar char="»"/>
        <a:defRPr sz="2000">
          <a:solidFill>
            <a:srgbClr val="333333"/>
          </a:solidFill>
          <a:latin typeface="+mn-lt"/>
        </a:defRPr>
      </a:lvl8pPr>
      <a:lvl9pPr marL="3886200" indent="-228600" algn="l" rtl="0" fontAlgn="base">
        <a:spcBef>
          <a:spcPct val="20000"/>
        </a:spcBef>
        <a:spcAft>
          <a:spcPct val="0"/>
        </a:spcAft>
        <a:buClr>
          <a:srgbClr val="000066"/>
        </a:buClr>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2590800" y="2198688"/>
            <a:ext cx="6248400" cy="1330325"/>
          </a:xfrm>
        </p:spPr>
        <p:txBody>
          <a:bodyPr/>
          <a:lstStyle/>
          <a:p>
            <a:r>
              <a:rPr lang="en-US" altLang="en-US" dirty="0" smtClean="0"/>
              <a:t>Export </a:t>
            </a:r>
            <a:r>
              <a:rPr lang="en-US" altLang="en-US" dirty="0" smtClean="0"/>
              <a:t>Controls Workshop</a:t>
            </a:r>
            <a:endParaRPr lang="en-US" altLang="en-US" dirty="0" smtClean="0"/>
          </a:p>
        </p:txBody>
      </p:sp>
      <p:sp>
        <p:nvSpPr>
          <p:cNvPr id="3075" name="Subtitle 2"/>
          <p:cNvSpPr>
            <a:spLocks noGrp="1"/>
          </p:cNvSpPr>
          <p:nvPr>
            <p:ph idx="1"/>
          </p:nvPr>
        </p:nvSpPr>
        <p:spPr/>
        <p:txBody>
          <a:bodyPr/>
          <a:lstStyle/>
          <a:p>
            <a:pPr>
              <a:buFont typeface="Arial" charset="0"/>
              <a:buNone/>
              <a:defRPr/>
            </a:pPr>
            <a:r>
              <a:rPr lang="en-US" dirty="0" smtClean="0"/>
              <a:t>Prepared for </a:t>
            </a:r>
            <a:r>
              <a:rPr lang="en-US" dirty="0" err="1" smtClean="0"/>
              <a:t>NCMA</a:t>
            </a:r>
            <a:endParaRPr lang="en-US" dirty="0" smtClean="0"/>
          </a:p>
          <a:p>
            <a:pPr>
              <a:buFont typeface="Arial" charset="0"/>
              <a:buNone/>
              <a:defRPr/>
            </a:pPr>
            <a:r>
              <a:rPr lang="en-US" dirty="0" smtClean="0"/>
              <a:t>Zack Hadzismajlovic</a:t>
            </a:r>
          </a:p>
          <a:p>
            <a:pPr>
              <a:buFont typeface="Arial" charset="0"/>
              <a:buNone/>
              <a:defRPr/>
            </a:pPr>
            <a:r>
              <a:rPr lang="en-US" dirty="0" smtClean="0"/>
              <a:t>zh@mccarter.com</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r>
              <a:rPr lang="en-US" dirty="0" err="1" smtClean="0"/>
              <a:t>ITAR</a:t>
            </a:r>
            <a:r>
              <a:rPr lang="en-US" dirty="0" smtClean="0"/>
              <a:t>            EAR</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10</a:t>
            </a:fld>
            <a:r>
              <a:rPr lang="en-US" smtClean="0"/>
              <a:t>-</a:t>
            </a:r>
            <a:endParaRPr lang="en-US"/>
          </a:p>
        </p:txBody>
      </p:sp>
      <p:sp>
        <p:nvSpPr>
          <p:cNvPr id="5" name="Right Arrow 4"/>
          <p:cNvSpPr/>
          <p:nvPr/>
        </p:nvSpPr>
        <p:spPr>
          <a:xfrm>
            <a:off x="3009900" y="914400"/>
            <a:ext cx="838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567" y="1881188"/>
            <a:ext cx="8381065"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937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r>
              <a:rPr lang="en-US" dirty="0" err="1" smtClean="0"/>
              <a:t>ITAR</a:t>
            </a:r>
            <a:r>
              <a:rPr lang="en-US" dirty="0" smtClean="0"/>
              <a:t>            EAR</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11</a:t>
            </a:fld>
            <a:r>
              <a:rPr lang="en-US" smtClean="0"/>
              <a:t>-</a:t>
            </a:r>
            <a:endParaRPr lang="en-US"/>
          </a:p>
        </p:txBody>
      </p:sp>
      <p:sp>
        <p:nvSpPr>
          <p:cNvPr id="5" name="Right Arrow 4"/>
          <p:cNvSpPr/>
          <p:nvPr/>
        </p:nvSpPr>
        <p:spPr>
          <a:xfrm>
            <a:off x="3009900" y="914400"/>
            <a:ext cx="838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018" y="1881188"/>
            <a:ext cx="8720164"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82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Why is transition so important? </a:t>
            </a:r>
            <a:endParaRPr lang="en-US" dirty="0"/>
          </a:p>
        </p:txBody>
      </p:sp>
      <p:sp>
        <p:nvSpPr>
          <p:cNvPr id="3" name="Content Placeholder 2"/>
          <p:cNvSpPr>
            <a:spLocks noGrp="1"/>
          </p:cNvSpPr>
          <p:nvPr>
            <p:ph idx="1"/>
          </p:nvPr>
        </p:nvSpPr>
        <p:spPr/>
        <p:txBody>
          <a:bodyPr/>
          <a:lstStyle/>
          <a:p>
            <a:r>
              <a:rPr lang="en-US" dirty="0" err="1" smtClean="0"/>
              <a:t>ITAR</a:t>
            </a:r>
            <a:r>
              <a:rPr lang="en-US" dirty="0" smtClean="0"/>
              <a:t> </a:t>
            </a:r>
            <a:r>
              <a:rPr lang="en-US" dirty="0"/>
              <a:t>and </a:t>
            </a:r>
            <a:r>
              <a:rPr lang="en-US" dirty="0" smtClean="0"/>
              <a:t>EAR have vastly different  licensing </a:t>
            </a:r>
            <a:r>
              <a:rPr lang="en-US" dirty="0"/>
              <a:t>requirements. </a:t>
            </a:r>
            <a:endParaRPr lang="en-US" dirty="0" smtClean="0"/>
          </a:p>
          <a:p>
            <a:r>
              <a:rPr lang="en-US" dirty="0" err="1" smtClean="0"/>
              <a:t>ITAR</a:t>
            </a:r>
            <a:r>
              <a:rPr lang="en-US" dirty="0" smtClean="0"/>
              <a:t> require </a:t>
            </a:r>
            <a:r>
              <a:rPr lang="en-US" dirty="0"/>
              <a:t>a license, unless </a:t>
            </a:r>
            <a:r>
              <a:rPr lang="en-US" dirty="0" smtClean="0"/>
              <a:t>exempt.</a:t>
            </a:r>
          </a:p>
          <a:p>
            <a:r>
              <a:rPr lang="en-US" dirty="0" smtClean="0"/>
              <a:t>EAR, in most cases, does not. </a:t>
            </a:r>
          </a:p>
          <a:p>
            <a:r>
              <a:rPr lang="en-US" dirty="0" err="1" smtClean="0"/>
              <a:t>ECR</a:t>
            </a:r>
            <a:r>
              <a:rPr lang="en-US" dirty="0" smtClean="0"/>
              <a:t> extends this to military items that have transitioned from the </a:t>
            </a:r>
            <a:r>
              <a:rPr lang="en-US" dirty="0" err="1" smtClean="0"/>
              <a:t>ITAR</a:t>
            </a:r>
            <a:r>
              <a:rPr lang="en-US" dirty="0" smtClean="0"/>
              <a:t> U.S. Munitions List  to the EAR 600 series Export Control Classification Numbers (</a:t>
            </a:r>
            <a:r>
              <a:rPr lang="en-US" dirty="0" err="1" smtClean="0"/>
              <a:t>ECCN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12</a:t>
            </a:fld>
            <a:endParaRPr lang="en-US" dirty="0"/>
          </a:p>
        </p:txBody>
      </p:sp>
    </p:spTree>
    <p:extLst>
      <p:ext uri="{BB962C8B-B14F-4D97-AF65-F5344CB8AC3E}">
        <p14:creationId xmlns:p14="http://schemas.microsoft.com/office/powerpoint/2010/main" val="342189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828800"/>
            <a:ext cx="7915275"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54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14</a:t>
            </a:fld>
            <a:endParaRPr lang="en-US" dirty="0"/>
          </a:p>
        </p:txBody>
      </p:sp>
      <p:sp>
        <p:nvSpPr>
          <p:cNvPr id="5" name="Content Placeholder 2"/>
          <p:cNvSpPr>
            <a:spLocks noGrp="1"/>
          </p:cNvSpPr>
          <p:nvPr>
            <p:ph idx="1"/>
          </p:nvPr>
        </p:nvSpPr>
        <p:spPr>
          <a:xfrm>
            <a:off x="457200" y="2057400"/>
            <a:ext cx="8229600" cy="3962400"/>
          </a:xfrm>
        </p:spPr>
        <p:txBody>
          <a:bodyPr/>
          <a:lstStyle/>
          <a:p>
            <a:r>
              <a:rPr lang="en-US" dirty="0" smtClean="0"/>
              <a:t>When thinking about 600 series focus is on Country Group A:5 (close allies) and D:5 (not so much). </a:t>
            </a:r>
          </a:p>
          <a:p>
            <a:pPr marL="0" indent="0">
              <a:buNone/>
            </a:pPr>
            <a:endParaRPr lang="en-US" dirty="0" smtClean="0"/>
          </a:p>
          <a:p>
            <a:r>
              <a:rPr lang="en-US" dirty="0" smtClean="0"/>
              <a:t>A:5 (most of Western Europe, plus Argentina, Australia, Canada Japan and New Zealand)</a:t>
            </a:r>
          </a:p>
          <a:p>
            <a:pPr marL="0" indent="0">
              <a:buNone/>
            </a:pPr>
            <a:endParaRPr lang="en-US" dirty="0" smtClean="0"/>
          </a:p>
          <a:p>
            <a:r>
              <a:rPr lang="en-US" dirty="0" smtClean="0"/>
              <a:t>D:5 are essentially the </a:t>
            </a:r>
            <a:r>
              <a:rPr lang="en-US" dirty="0" err="1" smtClean="0"/>
              <a:t>ITAR</a:t>
            </a:r>
            <a:r>
              <a:rPr lang="en-US" dirty="0" smtClean="0"/>
              <a:t> Presumed Denial countries </a:t>
            </a:r>
            <a:endParaRPr lang="en-US" dirty="0"/>
          </a:p>
        </p:txBody>
      </p:sp>
    </p:spTree>
    <p:extLst>
      <p:ext uri="{BB962C8B-B14F-4D97-AF65-F5344CB8AC3E}">
        <p14:creationId xmlns:p14="http://schemas.microsoft.com/office/powerpoint/2010/main" val="163222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t>ITAR</a:t>
            </a:r>
            <a:r>
              <a:rPr lang="en-US" altLang="en-US" dirty="0" smtClean="0"/>
              <a:t>: Presumed </a:t>
            </a:r>
            <a:r>
              <a:rPr lang="en-US" altLang="en-US" dirty="0" smtClean="0"/>
              <a:t>Denial </a:t>
            </a:r>
            <a:br>
              <a:rPr lang="en-US" altLang="en-US" dirty="0" smtClean="0"/>
            </a:br>
            <a:r>
              <a:rPr lang="en-US" altLang="en-US" dirty="0" smtClean="0"/>
              <a:t>a/k/a </a:t>
            </a:r>
            <a:r>
              <a:rPr lang="en-US" altLang="en-US" dirty="0" smtClean="0"/>
              <a:t>License Policy </a:t>
            </a:r>
            <a:r>
              <a:rPr lang="en-US" altLang="en-US" dirty="0" err="1" smtClean="0"/>
              <a:t>NFW</a:t>
            </a:r>
            <a:endParaRPr lang="en-US" dirty="0"/>
          </a:p>
        </p:txBody>
      </p:sp>
      <p:sp>
        <p:nvSpPr>
          <p:cNvPr id="3" name="Content Placeholder 2"/>
          <p:cNvSpPr>
            <a:spLocks noGrp="1"/>
          </p:cNvSpPr>
          <p:nvPr>
            <p:ph idx="1"/>
          </p:nvPr>
        </p:nvSpPr>
        <p:spPr/>
        <p:txBody>
          <a:bodyPr/>
          <a:lstStyle/>
          <a:p>
            <a:pPr>
              <a:lnSpc>
                <a:spcPct val="90000"/>
              </a:lnSpc>
              <a:spcAft>
                <a:spcPct val="20000"/>
              </a:spcAft>
            </a:pPr>
            <a:r>
              <a:rPr lang="en-CA" altLang="en-US" dirty="0" smtClean="0"/>
              <a:t>Presumed denial countries:</a:t>
            </a:r>
          </a:p>
          <a:p>
            <a:pPr lvl="1">
              <a:spcAft>
                <a:spcPct val="20000"/>
              </a:spcAft>
            </a:pPr>
            <a:r>
              <a:rPr lang="en-CA" altLang="en-US" dirty="0" smtClean="0"/>
              <a:t>22 now, but number is fluid (</a:t>
            </a:r>
            <a:r>
              <a:rPr lang="en-CA" altLang="en-US" dirty="0" err="1" smtClean="0"/>
              <a:t>ITAR</a:t>
            </a:r>
            <a:r>
              <a:rPr lang="en-CA" altLang="en-US" dirty="0" smtClean="0"/>
              <a:t> §126.1)</a:t>
            </a:r>
            <a:endParaRPr lang="en-CA" altLang="en-US" dirty="0"/>
          </a:p>
          <a:p>
            <a:pPr lvl="1">
              <a:spcAft>
                <a:spcPct val="20000"/>
              </a:spcAft>
            </a:pPr>
            <a:r>
              <a:rPr lang="en-CA" altLang="en-US" dirty="0" smtClean="0"/>
              <a:t>Currently include </a:t>
            </a:r>
            <a:r>
              <a:rPr lang="en-CA" altLang="en-US" dirty="0"/>
              <a:t>China, Cuba, </a:t>
            </a:r>
            <a:r>
              <a:rPr lang="en-CA" altLang="en-US" dirty="0" smtClean="0"/>
              <a:t>Russia, Venezuela, among others</a:t>
            </a:r>
          </a:p>
          <a:p>
            <a:pPr lvl="1">
              <a:spcAft>
                <a:spcPct val="20000"/>
              </a:spcAft>
            </a:pPr>
            <a:endParaRPr lang="en-CA" altLang="en-US" dirty="0" smtClean="0"/>
          </a:p>
          <a:p>
            <a:pPr marL="457200" lvl="1" indent="0">
              <a:spcAft>
                <a:spcPct val="20000"/>
              </a:spcAft>
              <a:buNone/>
            </a:pPr>
            <a:endParaRPr lang="en-CA" altLang="en-US" dirty="0"/>
          </a:p>
          <a:p>
            <a:pPr marL="0" indent="0">
              <a:lnSpc>
                <a:spcPct val="80000"/>
              </a:lnSpc>
              <a:buNone/>
            </a:pPr>
            <a:endParaRPr lang="en-US" altLang="en-US" dirty="0" smtClean="0"/>
          </a:p>
          <a:p>
            <a:pPr marL="0" indent="0">
              <a:lnSpc>
                <a:spcPct val="80000"/>
              </a:lnSpc>
              <a:buNone/>
            </a:pPr>
            <a:endParaRPr lang="en-US" alt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15</a:t>
            </a:fld>
            <a:endParaRPr lang="en-US" dirty="0"/>
          </a:p>
        </p:txBody>
      </p:sp>
    </p:spTree>
    <p:extLst>
      <p:ext uri="{BB962C8B-B14F-4D97-AF65-F5344CB8AC3E}">
        <p14:creationId xmlns:p14="http://schemas.microsoft.com/office/powerpoint/2010/main" val="4075577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ITAR</a:t>
            </a:r>
            <a:r>
              <a:rPr lang="en-US" dirty="0" smtClean="0"/>
              <a:t> or EAR? Order of Review</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16</a:t>
            </a:fld>
            <a:r>
              <a:rPr lang="en-US" smtClean="0"/>
              <a:t>-</a:t>
            </a:r>
            <a:endParaRPr lang="en-US"/>
          </a:p>
        </p:txBody>
      </p:sp>
      <p:pic>
        <p:nvPicPr>
          <p:cNvPr id="4098" name="Picture 2"/>
          <p:cNvPicPr>
            <a:picLocks noGrp="1" noChangeAspect="1" noChangeArrowheads="1"/>
          </p:cNvPicPr>
          <p:nvPr>
            <p:ph idx="1"/>
          </p:nvPr>
        </p:nvPicPr>
        <p:blipFill>
          <a:blip r:embed="rId2">
            <a:grayscl/>
            <a:extLst>
              <a:ext uri="{28A0092B-C50C-407E-A947-70E740481C1C}">
                <a14:useLocalDpi xmlns:a14="http://schemas.microsoft.com/office/drawing/2010/main" val="0"/>
              </a:ext>
            </a:extLst>
          </a:blip>
          <a:srcRect/>
          <a:stretch>
            <a:fillRect/>
          </a:stretch>
        </p:blipFill>
        <p:spPr bwMode="auto">
          <a:xfrm>
            <a:off x="1327859" y="1881188"/>
            <a:ext cx="6564481"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42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ITAR</a:t>
            </a:r>
            <a:r>
              <a:rPr lang="en-US" dirty="0"/>
              <a:t> § 121.1(b)(1) </a:t>
            </a:r>
            <a:r>
              <a:rPr lang="en-US" dirty="0" smtClean="0"/>
              <a:t>Order of Review</a:t>
            </a:r>
            <a:endParaRPr lang="en-US" dirty="0"/>
          </a:p>
        </p:txBody>
      </p:sp>
      <p:sp>
        <p:nvSpPr>
          <p:cNvPr id="3" name="Content Placeholder 2"/>
          <p:cNvSpPr>
            <a:spLocks noGrp="1"/>
          </p:cNvSpPr>
          <p:nvPr>
            <p:ph idx="1"/>
          </p:nvPr>
        </p:nvSpPr>
        <p:spPr/>
        <p:txBody>
          <a:bodyPr/>
          <a:lstStyle/>
          <a:p>
            <a:r>
              <a:rPr lang="en-US" dirty="0" smtClean="0"/>
              <a:t>Allows </a:t>
            </a:r>
            <a:r>
              <a:rPr lang="en-US" dirty="0"/>
              <a:t>for more than one category on the </a:t>
            </a:r>
            <a:r>
              <a:rPr lang="en-US" dirty="0" err="1"/>
              <a:t>USML</a:t>
            </a:r>
            <a:r>
              <a:rPr lang="en-US" dirty="0"/>
              <a:t> to apply to a defense article, and as such, you should review all potentially relevant </a:t>
            </a:r>
            <a:r>
              <a:rPr lang="en-US" dirty="0" err="1"/>
              <a:t>USML</a:t>
            </a:r>
            <a:r>
              <a:rPr lang="en-US" dirty="0"/>
              <a:t> entries. </a:t>
            </a:r>
            <a:endParaRPr lang="en-US" dirty="0" smtClean="0"/>
          </a:p>
          <a:p>
            <a:r>
              <a:rPr lang="en-US" dirty="0" smtClean="0"/>
              <a:t>In </a:t>
            </a:r>
            <a:r>
              <a:rPr lang="en-US" dirty="0"/>
              <a:t>cases where an item is described in multiple entries, an enumerated entry takes precedence over an entry controlling the item by virtue of a specially designed catch-all. The exception to this rule </a:t>
            </a:r>
            <a:r>
              <a:rPr lang="en-US" dirty="0" smtClean="0"/>
              <a:t>is that </a:t>
            </a:r>
            <a:r>
              <a:rPr lang="en-US" dirty="0"/>
              <a:t>a SME entry will take precedence over a non-SME entry. </a:t>
            </a:r>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17</a:t>
            </a:fld>
            <a:r>
              <a:rPr lang="en-US" smtClean="0"/>
              <a:t>-</a:t>
            </a:r>
            <a:endParaRPr lang="en-US"/>
          </a:p>
        </p:txBody>
      </p:sp>
    </p:spTree>
    <p:extLst>
      <p:ext uri="{BB962C8B-B14F-4D97-AF65-F5344CB8AC3E}">
        <p14:creationId xmlns:p14="http://schemas.microsoft.com/office/powerpoint/2010/main" val="2973867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ITAR</a:t>
            </a:r>
            <a:r>
              <a:rPr lang="en-US" dirty="0" smtClean="0"/>
              <a:t> §120.41   </a:t>
            </a:r>
            <a:r>
              <a:rPr lang="en-US" dirty="0"/>
              <a:t>Specially </a:t>
            </a:r>
            <a:r>
              <a:rPr lang="en-US" dirty="0" smtClean="0"/>
              <a:t>designed </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800" dirty="0"/>
              <a:t>1) </a:t>
            </a:r>
            <a:r>
              <a:rPr lang="en-US" sz="2800" u="sng" dirty="0"/>
              <a:t>As a result of development</a:t>
            </a:r>
            <a:r>
              <a:rPr lang="en-US" sz="2800" dirty="0"/>
              <a:t>, </a:t>
            </a:r>
            <a:r>
              <a:rPr lang="en-US" sz="2800" dirty="0" smtClean="0"/>
              <a:t>does the item have </a:t>
            </a:r>
            <a:r>
              <a:rPr lang="en-US" sz="2800" dirty="0"/>
              <a:t>properties </a:t>
            </a:r>
            <a:r>
              <a:rPr lang="en-US" sz="2800" u="sng" dirty="0"/>
              <a:t>peculiarly responsible</a:t>
            </a:r>
            <a:r>
              <a:rPr lang="en-US" sz="2800" dirty="0"/>
              <a:t> for achieving or exceeding the controlled performance levels</a:t>
            </a:r>
            <a:r>
              <a:rPr lang="en-US" sz="2800" dirty="0" smtClean="0"/>
              <a:t>, characteristics</a:t>
            </a:r>
            <a:r>
              <a:rPr lang="en-US" sz="2800" dirty="0"/>
              <a:t>, or functions described in the relevant U.S. Munitions List paragraph; or</a:t>
            </a:r>
          </a:p>
          <a:p>
            <a:pPr marL="0" indent="0">
              <a:buNone/>
            </a:pPr>
            <a:endParaRPr lang="en-US" sz="1800" dirty="0" smtClean="0"/>
          </a:p>
          <a:p>
            <a:pPr marL="0" indent="0">
              <a:buNone/>
            </a:pPr>
            <a:r>
              <a:rPr lang="en-US" sz="2800" dirty="0" smtClean="0"/>
              <a:t>(</a:t>
            </a:r>
            <a:r>
              <a:rPr lang="en-US" sz="2800" dirty="0"/>
              <a:t>2) Is a part (see §120.45 (d)), component (see §120.45(b)), accessory (see §120.45(c)), attachment (see §120.45(c)), or software for use in or with a defense article.</a:t>
            </a:r>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F2154CA2-D5D2-4339-BE44-9528971E0B26}" type="slidenum">
              <a:rPr lang="en-US" smtClean="0"/>
              <a:pPr>
                <a:defRPr/>
              </a:pPr>
              <a:t>18</a:t>
            </a:fld>
            <a:endParaRPr lang="en-US" dirty="0"/>
          </a:p>
        </p:txBody>
      </p:sp>
    </p:spTree>
    <p:extLst>
      <p:ext uri="{BB962C8B-B14F-4D97-AF65-F5344CB8AC3E}">
        <p14:creationId xmlns:p14="http://schemas.microsoft.com/office/powerpoint/2010/main" val="93516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ITAR</a:t>
            </a:r>
            <a:r>
              <a:rPr lang="en-US" dirty="0" smtClean="0"/>
              <a:t> §120.41   </a:t>
            </a:r>
            <a:r>
              <a:rPr lang="en-US" dirty="0"/>
              <a:t>Specially </a:t>
            </a:r>
            <a:r>
              <a:rPr lang="en-US" dirty="0" smtClean="0"/>
              <a:t>designed </a:t>
            </a:r>
            <a:endParaRPr lang="en-US" dirty="0"/>
          </a:p>
        </p:txBody>
      </p:sp>
      <p:sp>
        <p:nvSpPr>
          <p:cNvPr id="3" name="Content Placeholder 2"/>
          <p:cNvSpPr>
            <a:spLocks noGrp="1"/>
          </p:cNvSpPr>
          <p:nvPr>
            <p:ph idx="1"/>
          </p:nvPr>
        </p:nvSpPr>
        <p:spPr/>
        <p:txBody>
          <a:bodyPr/>
          <a:lstStyle/>
          <a:p>
            <a:r>
              <a:rPr lang="en-US" sz="1800" dirty="0"/>
              <a:t>Is the item for use in or with defense article? (a)(2</a:t>
            </a:r>
            <a:r>
              <a:rPr lang="en-US" sz="1800" dirty="0" smtClean="0"/>
              <a:t>) </a:t>
            </a:r>
            <a:r>
              <a:rPr lang="en-US" sz="1800" dirty="0" smtClean="0">
                <a:solidFill>
                  <a:srgbClr val="FF0000"/>
                </a:solidFill>
              </a:rPr>
              <a:t>If no, controlled by EAR.</a:t>
            </a:r>
          </a:p>
          <a:p>
            <a:r>
              <a:rPr lang="en-US" sz="1800" dirty="0" smtClean="0"/>
              <a:t>Has </a:t>
            </a:r>
            <a:r>
              <a:rPr lang="en-US" sz="1800" dirty="0"/>
              <a:t>the item previously been determined not subject to </a:t>
            </a:r>
            <a:r>
              <a:rPr lang="en-US" sz="1800" dirty="0" err="1"/>
              <a:t>ITAR</a:t>
            </a:r>
            <a:r>
              <a:rPr lang="en-US" sz="1800" dirty="0"/>
              <a:t> by a Commodity Jurisdiction determination? (b)(1</a:t>
            </a:r>
            <a:r>
              <a:rPr lang="en-US" sz="1800" dirty="0" smtClean="0"/>
              <a:t>) </a:t>
            </a:r>
            <a:r>
              <a:rPr lang="en-US" sz="1800" dirty="0" smtClean="0">
                <a:solidFill>
                  <a:srgbClr val="FF0000"/>
                </a:solidFill>
              </a:rPr>
              <a:t>If yes, controlled by EAR.</a:t>
            </a:r>
          </a:p>
          <a:p>
            <a:r>
              <a:rPr lang="en-US" sz="1800" dirty="0" smtClean="0"/>
              <a:t>Is </a:t>
            </a:r>
            <a:r>
              <a:rPr lang="en-US" sz="1800" dirty="0"/>
              <a:t>the item a fastener (e.g., screws, bolts, nuts, nut plates, studs, inserts, clips, rivets, pins), washer, spacer, insulator, grommet, bushing, spring, wire, or solder? (b)(2</a:t>
            </a:r>
            <a:r>
              <a:rPr lang="en-US" sz="1800" dirty="0" smtClean="0"/>
              <a:t>) </a:t>
            </a:r>
            <a:r>
              <a:rPr lang="en-US" sz="1800" dirty="0" smtClean="0">
                <a:solidFill>
                  <a:srgbClr val="FF0000"/>
                </a:solidFill>
              </a:rPr>
              <a:t>If </a:t>
            </a:r>
            <a:r>
              <a:rPr lang="en-US" sz="1800" dirty="0">
                <a:solidFill>
                  <a:srgbClr val="FF0000"/>
                </a:solidFill>
              </a:rPr>
              <a:t>yes, controlled by EAR</a:t>
            </a:r>
            <a:r>
              <a:rPr lang="en-US" sz="1800" dirty="0" smtClean="0">
                <a:solidFill>
                  <a:srgbClr val="FF0000"/>
                </a:solidFill>
              </a:rPr>
              <a:t>.</a:t>
            </a:r>
          </a:p>
          <a:p>
            <a:r>
              <a:rPr lang="en-US" sz="1800" dirty="0" smtClean="0"/>
              <a:t>Does </a:t>
            </a:r>
            <a:r>
              <a:rPr lang="en-US" sz="1800" dirty="0"/>
              <a:t>the item have the same function, performance capabilities, and the same or “equivalent” form and fit as an item that (i) is/was in production and (ii) is not on </a:t>
            </a:r>
            <a:r>
              <a:rPr lang="en-US" sz="1800" dirty="0" err="1"/>
              <a:t>USML</a:t>
            </a:r>
            <a:r>
              <a:rPr lang="en-US" sz="1800" dirty="0"/>
              <a:t>? (b)(3</a:t>
            </a:r>
            <a:r>
              <a:rPr lang="en-US" sz="1800" dirty="0" smtClean="0"/>
              <a:t>) </a:t>
            </a:r>
            <a:r>
              <a:rPr lang="en-US" sz="1800" dirty="0">
                <a:solidFill>
                  <a:srgbClr val="FF0000"/>
                </a:solidFill>
              </a:rPr>
              <a:t>If yes, controlled by EAR</a:t>
            </a:r>
            <a:r>
              <a:rPr lang="en-US" sz="1800" dirty="0" smtClean="0">
                <a:solidFill>
                  <a:srgbClr val="FF0000"/>
                </a:solidFill>
              </a:rPr>
              <a:t>.</a:t>
            </a:r>
          </a:p>
          <a:p>
            <a:r>
              <a:rPr lang="en-US" sz="1800" dirty="0" smtClean="0"/>
              <a:t>Was </a:t>
            </a:r>
            <a:r>
              <a:rPr lang="en-US" sz="1800" dirty="0"/>
              <a:t>the item developed (i) as a general purpose item or (ii) for use with both defense articles and non-defense articles? (b)(4, 5</a:t>
            </a:r>
            <a:r>
              <a:rPr lang="en-US" sz="1800" dirty="0" smtClean="0"/>
              <a:t>) </a:t>
            </a:r>
            <a:r>
              <a:rPr lang="en-US" sz="1800" dirty="0">
                <a:solidFill>
                  <a:srgbClr val="FF0000"/>
                </a:solidFill>
              </a:rPr>
              <a:t>If yes, controlled by EAR.</a:t>
            </a:r>
          </a:p>
          <a:p>
            <a:pPr marL="0" indent="0">
              <a:buNone/>
            </a:pPr>
            <a:endParaRPr lang="en-US" sz="1800" dirty="0"/>
          </a:p>
          <a:p>
            <a:endParaRPr lang="en-US" sz="1800" dirty="0"/>
          </a:p>
          <a:p>
            <a:endParaRPr lang="en-US" sz="1800" dirty="0"/>
          </a:p>
          <a:p>
            <a:endParaRPr lang="en-US" sz="1800" dirty="0">
              <a:solidFill>
                <a:srgbClr val="FF0000"/>
              </a:solidFill>
            </a:endParaRPr>
          </a:p>
          <a:p>
            <a:endParaRPr lang="en-US" sz="1800" dirty="0">
              <a:solidFill>
                <a:srgbClr val="FF0000"/>
              </a:solidFill>
            </a:endParaRPr>
          </a:p>
          <a:p>
            <a:endParaRPr lang="en-US" sz="1800" dirty="0" smtClean="0"/>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F2154CA2-D5D2-4339-BE44-9528971E0B26}" type="slidenum">
              <a:rPr lang="en-US" smtClean="0"/>
              <a:pPr>
                <a:defRPr/>
              </a:pPr>
              <a:t>19</a:t>
            </a:fld>
            <a:endParaRPr lang="en-US" dirty="0"/>
          </a:p>
        </p:txBody>
      </p:sp>
    </p:spTree>
    <p:extLst>
      <p:ext uri="{BB962C8B-B14F-4D97-AF65-F5344CB8AC3E}">
        <p14:creationId xmlns:p14="http://schemas.microsoft.com/office/powerpoint/2010/main" val="3286327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Controls-Purpose and </a:t>
            </a:r>
            <a:r>
              <a:rPr lang="en-US" dirty="0" smtClean="0"/>
              <a:t>Scope </a:t>
            </a:r>
            <a:br>
              <a:rPr lang="en-US" dirty="0" smtClean="0"/>
            </a:br>
            <a:r>
              <a:rPr lang="en-US" dirty="0" smtClean="0"/>
              <a:t>…</a:t>
            </a:r>
            <a:r>
              <a:rPr lang="en-US" dirty="0" smtClean="0"/>
              <a:t>lest we forget</a:t>
            </a:r>
            <a:endParaRPr lang="en-US" dirty="0"/>
          </a:p>
        </p:txBody>
      </p:sp>
      <p:sp>
        <p:nvSpPr>
          <p:cNvPr id="3" name="Content Placeholder 2"/>
          <p:cNvSpPr>
            <a:spLocks noGrp="1"/>
          </p:cNvSpPr>
          <p:nvPr>
            <p:ph idx="1"/>
          </p:nvPr>
        </p:nvSpPr>
        <p:spPr/>
        <p:txBody>
          <a:bodyPr/>
          <a:lstStyle/>
          <a:p>
            <a:r>
              <a:rPr lang="en-US" dirty="0" smtClean="0"/>
              <a:t>National Security</a:t>
            </a:r>
          </a:p>
          <a:p>
            <a:pPr lvl="1"/>
            <a:r>
              <a:rPr lang="en-US" dirty="0" smtClean="0"/>
              <a:t>Controlling the export of items/technology that could make a significant contribution to the military might of another country to the detriment of our security.</a:t>
            </a:r>
          </a:p>
          <a:p>
            <a:r>
              <a:rPr lang="en-US" dirty="0" smtClean="0"/>
              <a:t>Foreign Policy </a:t>
            </a:r>
          </a:p>
          <a:p>
            <a:pPr lvl="1"/>
            <a:r>
              <a:rPr lang="en-US" dirty="0" smtClean="0"/>
              <a:t>Exporting items/technology to foster/implement the our foreign policy interests.</a:t>
            </a:r>
          </a:p>
          <a:p>
            <a:r>
              <a:rPr lang="en-US" dirty="0" smtClean="0"/>
              <a:t>Domestic Short Supply</a:t>
            </a:r>
          </a:p>
          <a:p>
            <a:pPr lvl="1"/>
            <a:r>
              <a:rPr lang="en-US" dirty="0" smtClean="0"/>
              <a:t>Protect economy against drain of scarce materials.</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2</a:t>
            </a:fld>
            <a:r>
              <a:rPr lang="en-US" smtClean="0"/>
              <a:t>-</a:t>
            </a:r>
            <a:endParaRPr lang="en-US"/>
          </a:p>
        </p:txBody>
      </p:sp>
    </p:spTree>
    <p:extLst>
      <p:ext uri="{BB962C8B-B14F-4D97-AF65-F5344CB8AC3E}">
        <p14:creationId xmlns:p14="http://schemas.microsoft.com/office/powerpoint/2010/main" val="97320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5CE03-05F1-41C7-B401-F53E30C24E39}" type="slidenum">
              <a:rPr lang="en-US" smtClean="0">
                <a:solidFill>
                  <a:schemeClr val="accent2"/>
                </a:solidFill>
              </a:rPr>
              <a:pPr eaLnBrk="1" hangingPunct="1"/>
              <a:t>20</a:t>
            </a:fld>
            <a:endParaRPr lang="en-US" smtClean="0">
              <a:solidFill>
                <a:schemeClr val="accent2"/>
              </a:solidFill>
            </a:endParaRPr>
          </a:p>
        </p:txBody>
      </p:sp>
      <p:sp>
        <p:nvSpPr>
          <p:cNvPr id="17411" name="Rectangle 4"/>
          <p:cNvSpPr>
            <a:spLocks noGrp="1" noChangeArrowheads="1"/>
          </p:cNvSpPr>
          <p:nvPr>
            <p:ph type="title"/>
          </p:nvPr>
        </p:nvSpPr>
        <p:spPr/>
        <p:txBody>
          <a:bodyPr/>
          <a:lstStyle/>
          <a:p>
            <a:pPr eaLnBrk="1" hangingPunct="1"/>
            <a:r>
              <a:rPr lang="en-US" dirty="0" err="1" smtClean="0">
                <a:solidFill>
                  <a:srgbClr val="FF0000"/>
                </a:solidFill>
              </a:rPr>
              <a:t>ITAR</a:t>
            </a:r>
            <a:r>
              <a:rPr lang="en-US" dirty="0" smtClean="0">
                <a:solidFill>
                  <a:srgbClr val="FF0000"/>
                </a:solidFill>
              </a:rPr>
              <a:t> </a:t>
            </a:r>
            <a:r>
              <a:rPr lang="en-US" dirty="0" smtClean="0"/>
              <a:t>– </a:t>
            </a:r>
            <a:r>
              <a:rPr lang="en-US" dirty="0" smtClean="0"/>
              <a:t>Penalties  </a:t>
            </a:r>
            <a:endParaRPr lang="en-US" dirty="0" smtClean="0"/>
          </a:p>
        </p:txBody>
      </p:sp>
      <p:sp>
        <p:nvSpPr>
          <p:cNvPr id="17412" name="Rectangle 5"/>
          <p:cNvSpPr>
            <a:spLocks noGrp="1" noChangeArrowheads="1"/>
          </p:cNvSpPr>
          <p:nvPr>
            <p:ph type="body" idx="1"/>
          </p:nvPr>
        </p:nvSpPr>
        <p:spPr/>
        <p:txBody>
          <a:bodyPr/>
          <a:lstStyle/>
          <a:p>
            <a:pPr eaLnBrk="1" hangingPunct="1"/>
            <a:r>
              <a:rPr lang="en-US" sz="2400" dirty="0" smtClean="0"/>
              <a:t>Criminal violations of the </a:t>
            </a:r>
            <a:r>
              <a:rPr lang="en-US" sz="2400" dirty="0" err="1" smtClean="0"/>
              <a:t>ITAR</a:t>
            </a:r>
            <a:r>
              <a:rPr lang="en-US" sz="2400" dirty="0" smtClean="0"/>
              <a:t> may result in fines of up to $1,134,602 </a:t>
            </a:r>
            <a:r>
              <a:rPr lang="en-US" sz="2400" dirty="0" smtClean="0"/>
              <a:t>, </a:t>
            </a:r>
            <a:r>
              <a:rPr lang="en-US" sz="2400" dirty="0" smtClean="0"/>
              <a:t>twenty years in jail, or both, per violation for Officers, Directors, and Employees in their individual capacity, and/or debarment from government contracting.</a:t>
            </a:r>
          </a:p>
          <a:p>
            <a:pPr marL="0" indent="0" eaLnBrk="1" hangingPunct="1">
              <a:buNone/>
            </a:pPr>
            <a:endParaRPr lang="en-US" sz="2400" dirty="0" smtClean="0"/>
          </a:p>
          <a:p>
            <a:pPr eaLnBrk="1" hangingPunct="1">
              <a:buFont typeface="Wingdings" pitchFamily="2" charset="2"/>
              <a:buNone/>
            </a:pPr>
            <a:r>
              <a:rPr lang="en-US" sz="2400" dirty="0" smtClean="0">
                <a:solidFill>
                  <a:srgbClr val="FF0000"/>
                </a:solidFill>
              </a:rPr>
              <a:t>… above penalty amounts apply to EACH VIOLATION</a:t>
            </a:r>
          </a:p>
        </p:txBody>
      </p:sp>
      <p:sp>
        <p:nvSpPr>
          <p:cNvPr id="2" name="Down Arrow 1"/>
          <p:cNvSpPr/>
          <p:nvPr/>
        </p:nvSpPr>
        <p:spPr>
          <a:xfrm rot="13253085">
            <a:off x="4222361" y="419014"/>
            <a:ext cx="533400" cy="11318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888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5CE03-05F1-41C7-B401-F53E30C24E39}" type="slidenum">
              <a:rPr lang="en-US" smtClean="0">
                <a:solidFill>
                  <a:schemeClr val="accent2"/>
                </a:solidFill>
              </a:rPr>
              <a:pPr eaLnBrk="1" hangingPunct="1"/>
              <a:t>21</a:t>
            </a:fld>
            <a:endParaRPr lang="en-US" smtClean="0">
              <a:solidFill>
                <a:schemeClr val="accent2"/>
              </a:solidFill>
            </a:endParaRPr>
          </a:p>
        </p:txBody>
      </p:sp>
      <p:sp>
        <p:nvSpPr>
          <p:cNvPr id="17411" name="Rectangle 4"/>
          <p:cNvSpPr>
            <a:spLocks noGrp="1" noChangeArrowheads="1"/>
          </p:cNvSpPr>
          <p:nvPr>
            <p:ph type="title"/>
          </p:nvPr>
        </p:nvSpPr>
        <p:spPr/>
        <p:txBody>
          <a:bodyPr/>
          <a:lstStyle/>
          <a:p>
            <a:pPr eaLnBrk="1" hangingPunct="1"/>
            <a:r>
              <a:rPr lang="en-US" dirty="0" smtClean="0">
                <a:solidFill>
                  <a:srgbClr val="FF0000"/>
                </a:solidFill>
              </a:rPr>
              <a:t>EAR </a:t>
            </a:r>
            <a:r>
              <a:rPr lang="en-US" dirty="0" smtClean="0"/>
              <a:t>– Penalties </a:t>
            </a:r>
          </a:p>
        </p:txBody>
      </p:sp>
      <p:sp>
        <p:nvSpPr>
          <p:cNvPr id="17412" name="Rectangle 5"/>
          <p:cNvSpPr>
            <a:spLocks noGrp="1" noChangeArrowheads="1"/>
          </p:cNvSpPr>
          <p:nvPr>
            <p:ph type="body" idx="1"/>
          </p:nvPr>
        </p:nvSpPr>
        <p:spPr/>
        <p:txBody>
          <a:bodyPr/>
          <a:lstStyle/>
          <a:p>
            <a:pPr eaLnBrk="1" hangingPunct="1"/>
            <a:r>
              <a:rPr lang="en-US" sz="2400" dirty="0" smtClean="0"/>
              <a:t>Export violations involving dual-use items, including software and technology are punishable by fines of up to $295,141 , or twice the value of the transaction, whichever is greater. </a:t>
            </a:r>
          </a:p>
          <a:p>
            <a:pPr eaLnBrk="1" hangingPunct="1"/>
            <a:r>
              <a:rPr lang="en-US" sz="2400" dirty="0" smtClean="0"/>
              <a:t>Aside from the monetary penalty, export violations involving dual-use items also carry the potential of up to twenty years in jail, or both, per violation. </a:t>
            </a:r>
          </a:p>
          <a:p>
            <a:pPr marL="0" indent="0" eaLnBrk="1" hangingPunct="1">
              <a:buNone/>
            </a:pPr>
            <a:endParaRPr lang="en-US" sz="2400" dirty="0" smtClean="0"/>
          </a:p>
          <a:p>
            <a:pPr eaLnBrk="1" hangingPunct="1">
              <a:buFont typeface="Wingdings" pitchFamily="2" charset="2"/>
              <a:buNone/>
            </a:pPr>
            <a:r>
              <a:rPr lang="en-US" sz="2400" dirty="0" smtClean="0">
                <a:solidFill>
                  <a:srgbClr val="FF0000"/>
                </a:solidFill>
              </a:rPr>
              <a:t>… above penalty amounts apply to EACH VIOLATION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350" y="304800"/>
            <a:ext cx="9080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09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p:txBody>
          <a:bodyPr/>
          <a:lstStyle/>
          <a:p>
            <a:pPr lvl="0"/>
            <a:r>
              <a:rPr lang="en-US" sz="2400" dirty="0" smtClean="0"/>
              <a:t>2017-China’s </a:t>
            </a:r>
            <a:r>
              <a:rPr lang="en-US" sz="2400" dirty="0" err="1"/>
              <a:t>Zhongxing</a:t>
            </a:r>
            <a:r>
              <a:rPr lang="en-US" sz="2400" dirty="0"/>
              <a:t> Telecommunications Equipment Corporation and </a:t>
            </a:r>
            <a:r>
              <a:rPr lang="en-US" sz="2400" dirty="0" err="1"/>
              <a:t>ZTE</a:t>
            </a:r>
            <a:r>
              <a:rPr lang="en-US" sz="2400" dirty="0"/>
              <a:t> </a:t>
            </a:r>
            <a:r>
              <a:rPr lang="en-US" sz="2400" dirty="0" err="1"/>
              <a:t>Kangxun</a:t>
            </a:r>
            <a:r>
              <a:rPr lang="en-US" sz="2400" dirty="0"/>
              <a:t> Telecommunications Ltd., (</a:t>
            </a:r>
            <a:r>
              <a:rPr lang="en-US" sz="2400" dirty="0" err="1" smtClean="0"/>
              <a:t>ZTE</a:t>
            </a:r>
            <a:r>
              <a:rPr lang="en-US" sz="2400" dirty="0" smtClean="0"/>
              <a:t>) incurred a penalty </a:t>
            </a:r>
            <a:r>
              <a:rPr lang="en-US" sz="2400" dirty="0"/>
              <a:t>of </a:t>
            </a:r>
            <a:r>
              <a:rPr lang="en-US" sz="2400" dirty="0">
                <a:solidFill>
                  <a:srgbClr val="FF0000"/>
                </a:solidFill>
              </a:rPr>
              <a:t>$1.19 </a:t>
            </a:r>
            <a:r>
              <a:rPr lang="en-US" sz="2400" dirty="0" smtClean="0">
                <a:solidFill>
                  <a:srgbClr val="FF0000"/>
                </a:solidFill>
              </a:rPr>
              <a:t>billion </a:t>
            </a:r>
            <a:r>
              <a:rPr lang="en-US" sz="2400" dirty="0" smtClean="0"/>
              <a:t>for shipping </a:t>
            </a:r>
            <a:r>
              <a:rPr lang="en-US" sz="2400" dirty="0"/>
              <a:t>telecommunications equipment to Iran and North Korea in violation of the </a:t>
            </a:r>
            <a:r>
              <a:rPr lang="en-US" sz="2400" dirty="0" smtClean="0"/>
              <a:t>EAR </a:t>
            </a:r>
            <a:r>
              <a:rPr lang="en-US" sz="2400" dirty="0"/>
              <a:t>and the Iranian Transactions and Sanctions Regulations (</a:t>
            </a:r>
            <a:r>
              <a:rPr lang="en-US" sz="2400" dirty="0" err="1"/>
              <a:t>ITSR</a:t>
            </a:r>
            <a:r>
              <a:rPr lang="en-US" sz="2400"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2154CA2-D5D2-4339-BE44-9528971E0B26}" type="slidenum">
              <a:rPr lang="en-US" smtClean="0">
                <a:solidFill>
                  <a:srgbClr val="333399"/>
                </a:solidFill>
              </a:rPr>
              <a:pPr>
                <a:defRPr/>
              </a:pPr>
              <a:t>22</a:t>
            </a:fld>
            <a:endParaRPr lang="en-US" dirty="0">
              <a:solidFill>
                <a:srgbClr val="333399"/>
              </a:solidFill>
            </a:endParaRPr>
          </a:p>
        </p:txBody>
      </p:sp>
    </p:spTree>
    <p:extLst>
      <p:ext uri="{BB962C8B-B14F-4D97-AF65-F5344CB8AC3E}">
        <p14:creationId xmlns:p14="http://schemas.microsoft.com/office/powerpoint/2010/main" val="2439290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DDTC's</a:t>
            </a:r>
            <a:r>
              <a:rPr lang="en-US" dirty="0"/>
              <a:t> Blue Lantern </a:t>
            </a:r>
          </a:p>
        </p:txBody>
      </p:sp>
      <p:sp>
        <p:nvSpPr>
          <p:cNvPr id="3" name="Content Placeholder 2"/>
          <p:cNvSpPr>
            <a:spLocks noGrp="1"/>
          </p:cNvSpPr>
          <p:nvPr>
            <p:ph idx="1"/>
          </p:nvPr>
        </p:nvSpPr>
        <p:spPr/>
        <p:txBody>
          <a:bodyPr/>
          <a:lstStyle/>
          <a:p>
            <a:r>
              <a:rPr lang="en-US" dirty="0" smtClean="0"/>
              <a:t>End-use </a:t>
            </a:r>
            <a:r>
              <a:rPr lang="en-US" dirty="0"/>
              <a:t>monitoring includes pre-license, post-license, and post-shipment checks to verify the bona fides of foreign consignees and end-users, confirm the legitimacy of proposed transactions, and provide reasonable assurance that 1) the recipient is complying with the requirements imposed by the United States Government with respect to use, transfers, and security of defense articles and defense services; and 2) such articles and services are being used for the purposes for which they are provided.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23</a:t>
            </a:fld>
            <a:r>
              <a:rPr lang="en-US" smtClean="0"/>
              <a:t>-</a:t>
            </a:r>
            <a:endParaRPr lang="en-US"/>
          </a:p>
        </p:txBody>
      </p:sp>
    </p:spTree>
    <p:extLst>
      <p:ext uri="{BB962C8B-B14F-4D97-AF65-F5344CB8AC3E}">
        <p14:creationId xmlns:p14="http://schemas.microsoft.com/office/powerpoint/2010/main" val="89722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(Commerce Control List)</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24</a:t>
            </a:fld>
            <a:endParaRPr lang="en-US" dirty="0"/>
          </a:p>
        </p:txBody>
      </p:sp>
      <p:sp>
        <p:nvSpPr>
          <p:cNvPr id="6" name="Rectangle 5"/>
          <p:cNvSpPr/>
          <p:nvPr/>
        </p:nvSpPr>
        <p:spPr>
          <a:xfrm>
            <a:off x="685800" y="1828800"/>
            <a:ext cx="7620000" cy="4770537"/>
          </a:xfrm>
          <a:prstGeom prst="rect">
            <a:avLst/>
          </a:prstGeom>
        </p:spPr>
        <p:txBody>
          <a:bodyPr wrap="square">
            <a:spAutoFit/>
          </a:bodyPr>
          <a:lstStyle/>
          <a:p>
            <a:r>
              <a:rPr lang="en-US" sz="2800" dirty="0" smtClean="0"/>
              <a:t>The Export Control</a:t>
            </a:r>
          </a:p>
          <a:p>
            <a:r>
              <a:rPr lang="en-US" sz="2800" dirty="0" smtClean="0"/>
              <a:t>Classification Number (</a:t>
            </a:r>
            <a:r>
              <a:rPr lang="en-US" sz="2800" dirty="0" err="1" smtClean="0"/>
              <a:t>ECCN</a:t>
            </a:r>
            <a:r>
              <a:rPr lang="en-US" sz="2800" dirty="0" smtClean="0"/>
              <a:t>)</a:t>
            </a:r>
          </a:p>
          <a:p>
            <a:r>
              <a:rPr lang="en-US" sz="2800" dirty="0" smtClean="0"/>
              <a:t>10 product categories:</a:t>
            </a:r>
          </a:p>
          <a:p>
            <a:endParaRPr lang="en-US" sz="2000" dirty="0"/>
          </a:p>
          <a:p>
            <a:r>
              <a:rPr lang="en-US" sz="2000" dirty="0" smtClean="0"/>
              <a:t>0</a:t>
            </a:r>
            <a:r>
              <a:rPr lang="en-US" sz="2000" dirty="0"/>
              <a:t> </a:t>
            </a:r>
            <a:r>
              <a:rPr lang="en-US" sz="2000" dirty="0" smtClean="0"/>
              <a:t>‐ Nuclear</a:t>
            </a:r>
            <a:r>
              <a:rPr lang="en-US" sz="2000" dirty="0"/>
              <a:t> Materials, Facilities and Equipment and </a:t>
            </a:r>
            <a:r>
              <a:rPr lang="en-US" sz="2000" dirty="0" smtClean="0"/>
              <a:t>Miscellaneous</a:t>
            </a:r>
            <a:endParaRPr lang="en-US" sz="2000" dirty="0"/>
          </a:p>
          <a:p>
            <a:r>
              <a:rPr lang="en-US" sz="2000" dirty="0" smtClean="0"/>
              <a:t>1</a:t>
            </a:r>
            <a:r>
              <a:rPr lang="en-US" sz="2000" dirty="0"/>
              <a:t> ‐ Materials, Chemicals, “Microorganisms,” and Toxins</a:t>
            </a:r>
          </a:p>
          <a:p>
            <a:r>
              <a:rPr lang="en-US" sz="2000" dirty="0" smtClean="0"/>
              <a:t>2</a:t>
            </a:r>
            <a:r>
              <a:rPr lang="en-US" sz="2000" dirty="0"/>
              <a:t> – Material Processing</a:t>
            </a:r>
          </a:p>
          <a:p>
            <a:r>
              <a:rPr lang="en-US" sz="2000" dirty="0" smtClean="0">
                <a:solidFill>
                  <a:srgbClr val="FF0000"/>
                </a:solidFill>
              </a:rPr>
              <a:t>3</a:t>
            </a:r>
            <a:r>
              <a:rPr lang="en-US" sz="2000" dirty="0">
                <a:solidFill>
                  <a:srgbClr val="FF0000"/>
                </a:solidFill>
              </a:rPr>
              <a:t> – Electronics</a:t>
            </a:r>
          </a:p>
          <a:p>
            <a:r>
              <a:rPr lang="en-US" sz="2000" dirty="0" smtClean="0"/>
              <a:t>4</a:t>
            </a:r>
            <a:r>
              <a:rPr lang="en-US" sz="2000" dirty="0"/>
              <a:t> – Computers</a:t>
            </a:r>
          </a:p>
          <a:p>
            <a:r>
              <a:rPr lang="en-US" sz="2000" dirty="0" smtClean="0"/>
              <a:t>5</a:t>
            </a:r>
            <a:r>
              <a:rPr lang="en-US" sz="2000" dirty="0"/>
              <a:t> ‐ Telecommunications and Information Security</a:t>
            </a:r>
          </a:p>
          <a:p>
            <a:r>
              <a:rPr lang="en-US" sz="2000" dirty="0" smtClean="0"/>
              <a:t>6</a:t>
            </a:r>
            <a:r>
              <a:rPr lang="en-US" sz="2000" dirty="0"/>
              <a:t> – Lasers and Sensors</a:t>
            </a:r>
          </a:p>
          <a:p>
            <a:r>
              <a:rPr lang="en-US" sz="2000" dirty="0" smtClean="0"/>
              <a:t>7</a:t>
            </a:r>
            <a:r>
              <a:rPr lang="en-US" sz="2000" dirty="0"/>
              <a:t> – Navigation and Avionics</a:t>
            </a:r>
          </a:p>
          <a:p>
            <a:r>
              <a:rPr lang="en-US" sz="2000" dirty="0" smtClean="0"/>
              <a:t>8</a:t>
            </a:r>
            <a:r>
              <a:rPr lang="en-US" sz="2000" dirty="0"/>
              <a:t> – Marine</a:t>
            </a:r>
          </a:p>
          <a:p>
            <a:r>
              <a:rPr lang="en-US" sz="2000" dirty="0" smtClean="0"/>
              <a:t>9</a:t>
            </a:r>
            <a:r>
              <a:rPr lang="en-US" sz="2000" dirty="0"/>
              <a:t> – Propulsion Systems, Space Vehicles and Related </a:t>
            </a:r>
            <a:r>
              <a:rPr lang="en-US" sz="2000" dirty="0" smtClean="0"/>
              <a:t>Equipment</a:t>
            </a:r>
            <a:endParaRPr 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94309"/>
            <a:ext cx="2819400" cy="162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5715000" y="2438400"/>
            <a:ext cx="533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834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(Commerce Control List)</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25</a:t>
            </a:fld>
            <a:endParaRPr lang="en-US" dirty="0"/>
          </a:p>
        </p:txBody>
      </p:sp>
      <p:sp>
        <p:nvSpPr>
          <p:cNvPr id="6" name="Rectangle 5"/>
          <p:cNvSpPr/>
          <p:nvPr/>
        </p:nvSpPr>
        <p:spPr>
          <a:xfrm>
            <a:off x="685800" y="1828800"/>
            <a:ext cx="7620000" cy="4647426"/>
          </a:xfrm>
          <a:prstGeom prst="rect">
            <a:avLst/>
          </a:prstGeom>
        </p:spPr>
        <p:txBody>
          <a:bodyPr wrap="square">
            <a:spAutoFit/>
          </a:bodyPr>
          <a:lstStyle/>
          <a:p>
            <a:r>
              <a:rPr lang="en-US" sz="2800" dirty="0" smtClean="0"/>
              <a:t>Each category has the same </a:t>
            </a:r>
          </a:p>
          <a:p>
            <a:r>
              <a:rPr lang="en-US" sz="2800" dirty="0" smtClean="0"/>
              <a:t>5 product groups:</a:t>
            </a:r>
          </a:p>
          <a:p>
            <a:endParaRPr lang="en-US" sz="2000" dirty="0"/>
          </a:p>
          <a:p>
            <a:r>
              <a:rPr lang="en-US" sz="2000" b="1" dirty="0" smtClean="0">
                <a:solidFill>
                  <a:srgbClr val="FF0000"/>
                </a:solidFill>
              </a:rPr>
              <a:t>A</a:t>
            </a:r>
            <a:r>
              <a:rPr lang="en-US" sz="2000" dirty="0">
                <a:solidFill>
                  <a:srgbClr val="FF0000"/>
                </a:solidFill>
              </a:rPr>
              <a:t> – “End Items,” “Equipment,” </a:t>
            </a:r>
            <a:endParaRPr lang="en-US" sz="2000" dirty="0" smtClean="0">
              <a:solidFill>
                <a:srgbClr val="FF0000"/>
              </a:solidFill>
            </a:endParaRPr>
          </a:p>
          <a:p>
            <a:r>
              <a:rPr lang="en-US" sz="2000" dirty="0" smtClean="0">
                <a:solidFill>
                  <a:srgbClr val="FF0000"/>
                </a:solidFill>
              </a:rPr>
              <a:t>“</a:t>
            </a:r>
            <a:r>
              <a:rPr lang="en-US" sz="2000" dirty="0">
                <a:solidFill>
                  <a:srgbClr val="FF0000"/>
                </a:solidFill>
              </a:rPr>
              <a:t>Accessories” and </a:t>
            </a:r>
            <a:r>
              <a:rPr lang="en-US" sz="2000" dirty="0" smtClean="0">
                <a:solidFill>
                  <a:srgbClr val="FF0000"/>
                </a:solidFill>
              </a:rPr>
              <a:t>“Attachments,” “Parts,” </a:t>
            </a:r>
          </a:p>
          <a:p>
            <a:r>
              <a:rPr lang="en-US" sz="2000" dirty="0" smtClean="0">
                <a:solidFill>
                  <a:srgbClr val="FF0000"/>
                </a:solidFill>
              </a:rPr>
              <a:t>“Components,” and “Systems”</a:t>
            </a:r>
          </a:p>
          <a:p>
            <a:endParaRPr lang="en-US" sz="2000" b="1" dirty="0" smtClean="0"/>
          </a:p>
          <a:p>
            <a:r>
              <a:rPr lang="en-US" sz="2000" b="1" dirty="0" smtClean="0"/>
              <a:t>B</a:t>
            </a:r>
            <a:r>
              <a:rPr lang="en-US" sz="2000" dirty="0"/>
              <a:t> ‐ Test, Inspection and “Production Equipment”</a:t>
            </a:r>
          </a:p>
          <a:p>
            <a:endParaRPr lang="en-US" sz="2000" b="1" dirty="0" smtClean="0"/>
          </a:p>
          <a:p>
            <a:r>
              <a:rPr lang="en-US" sz="2000" b="1" dirty="0" smtClean="0"/>
              <a:t>C</a:t>
            </a:r>
            <a:r>
              <a:rPr lang="en-US" sz="2000" dirty="0"/>
              <a:t> – “Materials”</a:t>
            </a:r>
          </a:p>
          <a:p>
            <a:endParaRPr lang="en-US" sz="2000" b="1" dirty="0" smtClean="0"/>
          </a:p>
          <a:p>
            <a:r>
              <a:rPr lang="en-US" sz="2000" b="1" dirty="0" smtClean="0"/>
              <a:t>D</a:t>
            </a:r>
            <a:r>
              <a:rPr lang="en-US" sz="2000" dirty="0"/>
              <a:t> – “Software”</a:t>
            </a:r>
          </a:p>
          <a:p>
            <a:endParaRPr lang="en-US" sz="2000" b="1" dirty="0" smtClean="0"/>
          </a:p>
          <a:p>
            <a:r>
              <a:rPr lang="en-US" sz="2000" b="1" dirty="0" smtClean="0"/>
              <a:t>E</a:t>
            </a:r>
            <a:r>
              <a:rPr lang="en-US" sz="2000" dirty="0"/>
              <a:t> –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581400" cy="206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10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(Commerce Control List)</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26</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199"/>
            <a:ext cx="3581400" cy="206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799" y="1828800"/>
            <a:ext cx="4572001" cy="4801314"/>
          </a:xfrm>
          <a:prstGeom prst="rect">
            <a:avLst/>
          </a:prstGeom>
        </p:spPr>
        <p:txBody>
          <a:bodyPr wrap="square">
            <a:spAutoFit/>
          </a:bodyPr>
          <a:lstStyle/>
          <a:p>
            <a:r>
              <a:rPr lang="en-US" dirty="0" smtClean="0"/>
              <a:t>Third digit denotes </a:t>
            </a:r>
            <a:r>
              <a:rPr lang="en-US" u="sng" dirty="0" smtClean="0"/>
              <a:t>Reasons for Control</a:t>
            </a:r>
          </a:p>
          <a:p>
            <a:r>
              <a:rPr lang="en-US" dirty="0" smtClean="0"/>
              <a:t>assigned in order of </a:t>
            </a:r>
            <a:r>
              <a:rPr lang="en-US" u="sng" dirty="0" smtClean="0"/>
              <a:t>precedence</a:t>
            </a:r>
            <a:r>
              <a:rPr lang="en-US" dirty="0" smtClean="0"/>
              <a:t>, e.g. if  item controlled for both National Security and Missile Technology reasons, the </a:t>
            </a:r>
            <a:r>
              <a:rPr lang="en-US" dirty="0" err="1" smtClean="0"/>
              <a:t>ECCN’s</a:t>
            </a:r>
            <a:r>
              <a:rPr lang="en-US" dirty="0" smtClean="0"/>
              <a:t> third character will be a “0”. If item</a:t>
            </a:r>
          </a:p>
          <a:p>
            <a:r>
              <a:rPr lang="en-US" dirty="0" smtClean="0"/>
              <a:t>is controlled only for Missile Technology the third alphanumeric character will be “1".</a:t>
            </a:r>
          </a:p>
          <a:p>
            <a:endParaRPr lang="en-US" dirty="0" smtClean="0"/>
          </a:p>
          <a:p>
            <a:r>
              <a:rPr lang="en-US" dirty="0" smtClean="0">
                <a:solidFill>
                  <a:srgbClr val="FF0000"/>
                </a:solidFill>
              </a:rPr>
              <a:t>0- National Security</a:t>
            </a:r>
          </a:p>
          <a:p>
            <a:r>
              <a:rPr lang="en-US" dirty="0" smtClean="0"/>
              <a:t>1- Missile Technology</a:t>
            </a:r>
          </a:p>
          <a:p>
            <a:r>
              <a:rPr lang="en-US" dirty="0" smtClean="0"/>
              <a:t>2- Nuclear Nonproliferation</a:t>
            </a:r>
          </a:p>
          <a:p>
            <a:r>
              <a:rPr lang="en-US" dirty="0" smtClean="0"/>
              <a:t>3- Chemical and Biological</a:t>
            </a:r>
          </a:p>
          <a:p>
            <a:r>
              <a:rPr lang="en-US" dirty="0" smtClean="0"/>
              <a:t>5- National Security or Foreign Policy</a:t>
            </a:r>
          </a:p>
          <a:p>
            <a:r>
              <a:rPr lang="en-US" dirty="0" smtClean="0"/>
              <a:t>6- </a:t>
            </a:r>
            <a:r>
              <a:rPr lang="en-US" dirty="0" err="1" smtClean="0"/>
              <a:t>Wassenaar</a:t>
            </a:r>
            <a:r>
              <a:rPr lang="en-US" dirty="0" smtClean="0"/>
              <a:t> Arrangement Munitions List </a:t>
            </a:r>
          </a:p>
          <a:p>
            <a:r>
              <a:rPr lang="en-US" dirty="0" smtClean="0"/>
              <a:t>(</a:t>
            </a:r>
            <a:r>
              <a:rPr lang="en-US" dirty="0" err="1" smtClean="0"/>
              <a:t>WAML</a:t>
            </a:r>
            <a:r>
              <a:rPr lang="en-US" dirty="0" smtClean="0"/>
              <a:t>) or former US Munitions List </a:t>
            </a:r>
          </a:p>
          <a:p>
            <a:r>
              <a:rPr lang="en-US" dirty="0" smtClean="0"/>
              <a:t>9- Anti‐terrorism, Crime Control, Regional </a:t>
            </a:r>
          </a:p>
          <a:p>
            <a:r>
              <a:rPr lang="en-US" dirty="0" smtClean="0"/>
              <a:t>Stability, Short Supply, UN Sanctions, etc.</a:t>
            </a:r>
            <a:endParaRPr lang="en-US" dirty="0"/>
          </a:p>
        </p:txBody>
      </p:sp>
    </p:spTree>
    <p:extLst>
      <p:ext uri="{BB962C8B-B14F-4D97-AF65-F5344CB8AC3E}">
        <p14:creationId xmlns:p14="http://schemas.microsoft.com/office/powerpoint/2010/main" val="74184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ECCN</a:t>
            </a:r>
            <a:r>
              <a:rPr lang="en-US" dirty="0" smtClean="0"/>
              <a:t> of a 600 series controlled item</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27</a:t>
            </a:fld>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2667000"/>
            <a:ext cx="7162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133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EAR-Controlled Technology &amp; Software  </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28</a:t>
            </a:fld>
            <a:endParaRPr lang="en-US" dirty="0"/>
          </a:p>
        </p:txBody>
      </p:sp>
      <p:sp>
        <p:nvSpPr>
          <p:cNvPr id="5" name="Content Placeholder 2"/>
          <p:cNvSpPr>
            <a:spLocks noGrp="1"/>
          </p:cNvSpPr>
          <p:nvPr>
            <p:ph idx="1"/>
          </p:nvPr>
        </p:nvSpPr>
        <p:spPr>
          <a:xfrm>
            <a:off x="457200" y="2057400"/>
            <a:ext cx="8229600" cy="3962400"/>
          </a:xfrm>
        </p:spPr>
        <p:txBody>
          <a:bodyPr/>
          <a:lstStyle/>
          <a:p>
            <a:r>
              <a:rPr lang="en-US" sz="2000" dirty="0" smtClean="0"/>
              <a:t>Technology generally available to the public at no charge, or a charge that does not exceed the cost of reproduction and distribution, may be exported to all countries without a License because it is not subject to the EAR</a:t>
            </a:r>
          </a:p>
          <a:p>
            <a:pPr lvl="0"/>
            <a:r>
              <a:rPr lang="en-US" sz="2000" dirty="0" smtClean="0"/>
              <a:t>Most Operation Technology may </a:t>
            </a:r>
            <a:r>
              <a:rPr lang="en-US" sz="2000" dirty="0"/>
              <a:t>be exported under License Exception </a:t>
            </a:r>
            <a:r>
              <a:rPr lang="en-US" sz="2000" dirty="0" err="1"/>
              <a:t>TSU</a:t>
            </a:r>
            <a:r>
              <a:rPr lang="en-US" sz="2000" dirty="0"/>
              <a:t> to any country (except Iran and likely Sudan). </a:t>
            </a:r>
          </a:p>
          <a:p>
            <a:pPr lvl="0"/>
            <a:r>
              <a:rPr lang="en-US" sz="2000" dirty="0" smtClean="0"/>
              <a:t>Most Sales </a:t>
            </a:r>
            <a:r>
              <a:rPr lang="en-US" sz="2000" dirty="0"/>
              <a:t>Technology, i.e. data supporting a prospective or actual quotation, bid, or offer to sell, lease, or otherwise supply any item may be exported under License Exception </a:t>
            </a:r>
            <a:r>
              <a:rPr lang="en-US" sz="2000" dirty="0" err="1"/>
              <a:t>TSU</a:t>
            </a:r>
            <a:r>
              <a:rPr lang="en-US" sz="2000" dirty="0"/>
              <a:t> to any country (except Iran and likely Sudan</a:t>
            </a:r>
            <a:r>
              <a:rPr lang="en-US" sz="2000" dirty="0" smtClean="0"/>
              <a:t>). </a:t>
            </a:r>
            <a:endParaRPr lang="en-US" sz="2000" dirty="0"/>
          </a:p>
          <a:p>
            <a:r>
              <a:rPr lang="en-US" sz="2000" dirty="0" smtClean="0"/>
              <a:t>Most non-cryptographic software may be exported under </a:t>
            </a:r>
            <a:r>
              <a:rPr lang="en-US" sz="2000" dirty="0" err="1" smtClean="0"/>
              <a:t>NLR</a:t>
            </a:r>
            <a:r>
              <a:rPr lang="en-US" sz="2000" dirty="0" smtClean="0"/>
              <a:t> or License Exception </a:t>
            </a:r>
            <a:r>
              <a:rPr lang="en-US" sz="2000" dirty="0" err="1" smtClean="0"/>
              <a:t>TSU</a:t>
            </a:r>
            <a:r>
              <a:rPr lang="en-US" sz="2000" dirty="0" smtClean="0"/>
              <a:t> to all destinations except Embargoed Countries.</a:t>
            </a:r>
          </a:p>
        </p:txBody>
      </p:sp>
    </p:spTree>
    <p:extLst>
      <p:ext uri="{BB962C8B-B14F-4D97-AF65-F5344CB8AC3E}">
        <p14:creationId xmlns:p14="http://schemas.microsoft.com/office/powerpoint/2010/main" val="3846734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EAR-Controlled Technology &amp; Software  </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29</a:t>
            </a:fld>
            <a:endParaRPr lang="en-US" dirty="0"/>
          </a:p>
        </p:txBody>
      </p:sp>
      <p:sp>
        <p:nvSpPr>
          <p:cNvPr id="5" name="Content Placeholder 2"/>
          <p:cNvSpPr>
            <a:spLocks noGrp="1"/>
          </p:cNvSpPr>
          <p:nvPr>
            <p:ph idx="1"/>
          </p:nvPr>
        </p:nvSpPr>
        <p:spPr>
          <a:xfrm>
            <a:off x="457200" y="2057400"/>
            <a:ext cx="8229600" cy="3962400"/>
          </a:xfrm>
        </p:spPr>
        <p:txBody>
          <a:bodyPr/>
          <a:lstStyle/>
          <a:p>
            <a:r>
              <a:rPr lang="en-US" sz="2000" dirty="0" smtClean="0"/>
              <a:t>All other technology ought to be classified under the applicable </a:t>
            </a:r>
            <a:r>
              <a:rPr lang="en-US" sz="2000" dirty="0" err="1" smtClean="0"/>
              <a:t>ECCN</a:t>
            </a:r>
            <a:r>
              <a:rPr lang="en-US" sz="2000" dirty="0" smtClean="0"/>
              <a:t> so as to determine whether </a:t>
            </a:r>
            <a:r>
              <a:rPr lang="en-US" sz="2000" dirty="0" err="1" smtClean="0"/>
              <a:t>NLR</a:t>
            </a:r>
            <a:r>
              <a:rPr lang="en-US" sz="2000" dirty="0" smtClean="0"/>
              <a:t> or License Exceptions </a:t>
            </a:r>
            <a:r>
              <a:rPr lang="en-US" sz="2000" dirty="0" err="1" smtClean="0"/>
              <a:t>TSR</a:t>
            </a:r>
            <a:r>
              <a:rPr lang="en-US" sz="2000" dirty="0" smtClean="0"/>
              <a:t>, </a:t>
            </a:r>
            <a:r>
              <a:rPr lang="en-US" sz="2000" dirty="0" err="1" smtClean="0"/>
              <a:t>TSU</a:t>
            </a:r>
            <a:r>
              <a:rPr lang="en-US" sz="2000" dirty="0" smtClean="0"/>
              <a:t>, CIV, or APP may be used for its export to a specific destination. </a:t>
            </a:r>
          </a:p>
          <a:p>
            <a:r>
              <a:rPr lang="en-US" sz="2000" dirty="0" smtClean="0"/>
              <a:t>If no </a:t>
            </a:r>
            <a:r>
              <a:rPr lang="en-US" sz="2000" dirty="0" err="1" smtClean="0"/>
              <a:t>ECCN</a:t>
            </a:r>
            <a:r>
              <a:rPr lang="en-US" sz="2000" dirty="0" smtClean="0"/>
              <a:t> applies (</a:t>
            </a:r>
            <a:r>
              <a:rPr lang="en-US" sz="2000" dirty="0" err="1" smtClean="0"/>
              <a:t>EAR99</a:t>
            </a:r>
            <a:r>
              <a:rPr lang="en-US" sz="2000" dirty="0" smtClean="0"/>
              <a:t>) then No License is Required (</a:t>
            </a:r>
            <a:r>
              <a:rPr lang="en-US" sz="2000" dirty="0" err="1" smtClean="0"/>
              <a:t>NLR</a:t>
            </a:r>
            <a:r>
              <a:rPr lang="en-US" sz="2000" dirty="0" smtClean="0"/>
              <a:t>).</a:t>
            </a:r>
          </a:p>
          <a:p>
            <a:r>
              <a:rPr lang="en-US" sz="2000" dirty="0" smtClean="0"/>
              <a:t>If </a:t>
            </a:r>
            <a:r>
              <a:rPr lang="en-US" sz="2000" dirty="0" err="1" smtClean="0"/>
              <a:t>ECCN</a:t>
            </a:r>
            <a:r>
              <a:rPr lang="en-US" sz="2000" dirty="0" smtClean="0"/>
              <a:t> </a:t>
            </a:r>
            <a:r>
              <a:rPr lang="en-US" sz="2000" dirty="0"/>
              <a:t>states “</a:t>
            </a:r>
            <a:r>
              <a:rPr lang="en-US" sz="2000" dirty="0" err="1"/>
              <a:t>TSR</a:t>
            </a:r>
            <a:r>
              <a:rPr lang="en-US" sz="2000" dirty="0"/>
              <a:t>: Yes”, then it may be exported to Country Group B so long as written assurance provisions from the recipient confirms that the technical data will be </a:t>
            </a:r>
            <a:r>
              <a:rPr lang="en-US" sz="2000" dirty="0" err="1"/>
              <a:t>reexported</a:t>
            </a:r>
            <a:r>
              <a:rPr lang="en-US" sz="2000" dirty="0"/>
              <a:t> to unauthorized </a:t>
            </a:r>
            <a:r>
              <a:rPr lang="en-US" sz="2000" dirty="0" smtClean="0"/>
              <a:t>destinations. </a:t>
            </a:r>
          </a:p>
          <a:p>
            <a:r>
              <a:rPr lang="en-US" sz="2000" dirty="0" smtClean="0"/>
              <a:t>If </a:t>
            </a:r>
            <a:r>
              <a:rPr lang="en-US" sz="2000" dirty="0" err="1" smtClean="0"/>
              <a:t>ECCN</a:t>
            </a:r>
            <a:r>
              <a:rPr lang="en-US" sz="2000" dirty="0" smtClean="0"/>
              <a:t> </a:t>
            </a:r>
            <a:r>
              <a:rPr lang="en-US" sz="2000" dirty="0"/>
              <a:t>states “CIV-Yes”, then it may be exported to civil end-users for civil end-uses in Country Group D:1, except North </a:t>
            </a:r>
            <a:r>
              <a:rPr lang="en-US" sz="2000" dirty="0" smtClean="0"/>
              <a:t>Korea.</a:t>
            </a:r>
          </a:p>
        </p:txBody>
      </p:sp>
    </p:spTree>
    <p:extLst>
      <p:ext uri="{BB962C8B-B14F-4D97-AF65-F5344CB8AC3E}">
        <p14:creationId xmlns:p14="http://schemas.microsoft.com/office/powerpoint/2010/main" val="71864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E5EC49-4FF6-4B57-BC09-DA0E2686103A}" type="slidenum">
              <a:rPr lang="en-US" smtClean="0">
                <a:solidFill>
                  <a:schemeClr val="accent2"/>
                </a:solidFill>
              </a:rPr>
              <a:pPr eaLnBrk="1" hangingPunct="1"/>
              <a:t>3</a:t>
            </a:fld>
            <a:endParaRPr lang="en-US" smtClean="0">
              <a:solidFill>
                <a:schemeClr val="accent2"/>
              </a:solidFill>
            </a:endParaRPr>
          </a:p>
        </p:txBody>
      </p:sp>
      <p:sp>
        <p:nvSpPr>
          <p:cNvPr id="5123" name="Rectangle 2"/>
          <p:cNvSpPr>
            <a:spLocks noGrp="1" noChangeArrowheads="1"/>
          </p:cNvSpPr>
          <p:nvPr>
            <p:ph type="title"/>
          </p:nvPr>
        </p:nvSpPr>
        <p:spPr/>
        <p:txBody>
          <a:bodyPr/>
          <a:lstStyle/>
          <a:p>
            <a:pPr eaLnBrk="1" hangingPunct="1"/>
            <a:r>
              <a:rPr lang="en-US" dirty="0" smtClean="0">
                <a:solidFill>
                  <a:srgbClr val="FF0000"/>
                </a:solidFill>
              </a:rPr>
              <a:t>What </a:t>
            </a:r>
            <a:r>
              <a:rPr lang="en-US" dirty="0" smtClean="0"/>
              <a:t>is controlled?</a:t>
            </a:r>
            <a:r>
              <a:rPr lang="en-US" dirty="0" smtClean="0">
                <a:solidFill>
                  <a:srgbClr val="FF0000"/>
                </a:solidFill>
              </a:rPr>
              <a:t> Why</a:t>
            </a:r>
            <a:r>
              <a:rPr lang="en-US" dirty="0" smtClean="0"/>
              <a:t>?</a:t>
            </a:r>
            <a:r>
              <a:rPr lang="en-US" dirty="0" smtClean="0">
                <a:solidFill>
                  <a:srgbClr val="FF0000"/>
                </a:solidFill>
              </a:rPr>
              <a:t>  </a:t>
            </a:r>
            <a:r>
              <a:rPr lang="en-US" dirty="0" smtClean="0"/>
              <a:t>By</a:t>
            </a:r>
            <a:r>
              <a:rPr lang="en-US" dirty="0" smtClean="0">
                <a:solidFill>
                  <a:srgbClr val="FF0000"/>
                </a:solidFill>
              </a:rPr>
              <a:t> Whom</a:t>
            </a:r>
            <a:r>
              <a:rPr lang="en-US" dirty="0" smtClean="0"/>
              <a:t>?</a:t>
            </a:r>
          </a:p>
        </p:txBody>
      </p:sp>
      <p:sp>
        <p:nvSpPr>
          <p:cNvPr id="5124" name="Rectangle 3"/>
          <p:cNvSpPr>
            <a:spLocks noGrp="1" noChangeArrowheads="1"/>
          </p:cNvSpPr>
          <p:nvPr>
            <p:ph type="body" idx="1"/>
          </p:nvPr>
        </p:nvSpPr>
        <p:spPr/>
        <p:txBody>
          <a:bodyPr/>
          <a:lstStyle/>
          <a:p>
            <a:pPr eaLnBrk="1" hangingPunct="1"/>
            <a:r>
              <a:rPr lang="en-US" sz="2000" dirty="0"/>
              <a:t>The export</a:t>
            </a:r>
            <a:r>
              <a:rPr lang="en-US" sz="2000" dirty="0" smtClean="0"/>
              <a:t>, temporary import, </a:t>
            </a:r>
            <a:r>
              <a:rPr lang="en-US" sz="2000" dirty="0"/>
              <a:t>re-export, or retransfer of </a:t>
            </a:r>
            <a:r>
              <a:rPr lang="en-US" sz="2000" dirty="0">
                <a:solidFill>
                  <a:srgbClr val="FF0000"/>
                </a:solidFill>
              </a:rPr>
              <a:t>defense </a:t>
            </a:r>
            <a:r>
              <a:rPr lang="en-US" sz="2000" dirty="0" smtClean="0">
                <a:solidFill>
                  <a:srgbClr val="FF0000"/>
                </a:solidFill>
              </a:rPr>
              <a:t>articles, related </a:t>
            </a:r>
            <a:r>
              <a:rPr lang="en-US" sz="2000" dirty="0">
                <a:solidFill>
                  <a:srgbClr val="FF0000"/>
                </a:solidFill>
              </a:rPr>
              <a:t>technical data and defense services</a:t>
            </a:r>
            <a:r>
              <a:rPr lang="en-US" sz="2000" dirty="0"/>
              <a:t> </a:t>
            </a:r>
            <a:r>
              <a:rPr lang="en-US" sz="2000" dirty="0" smtClean="0"/>
              <a:t>is </a:t>
            </a:r>
            <a:r>
              <a:rPr lang="en-US" sz="2000" dirty="0"/>
              <a:t>subject to the International Traffic in Arms Regulations (“</a:t>
            </a:r>
            <a:r>
              <a:rPr lang="en-US" sz="2000" dirty="0" err="1">
                <a:solidFill>
                  <a:srgbClr val="FF0000"/>
                </a:solidFill>
              </a:rPr>
              <a:t>ITAR</a:t>
            </a:r>
            <a:r>
              <a:rPr lang="en-US" sz="2000" dirty="0"/>
              <a:t>”), </a:t>
            </a:r>
            <a:r>
              <a:rPr lang="en-US" sz="2000" dirty="0" smtClean="0"/>
              <a:t>administered </a:t>
            </a:r>
            <a:r>
              <a:rPr lang="en-US" sz="2000" dirty="0"/>
              <a:t>by the U.S. Department of State, Directorate of Defense Trade Controls (“</a:t>
            </a:r>
            <a:r>
              <a:rPr lang="en-US" sz="2000" dirty="0" err="1"/>
              <a:t>DDTC</a:t>
            </a:r>
            <a:r>
              <a:rPr lang="en-US" sz="2000" dirty="0"/>
              <a:t>”). </a:t>
            </a:r>
            <a:endParaRPr lang="en-US" sz="2000" dirty="0" smtClean="0"/>
          </a:p>
          <a:p>
            <a:pPr eaLnBrk="1" hangingPunct="1"/>
            <a:r>
              <a:rPr lang="en-US" sz="2000" dirty="0" smtClean="0"/>
              <a:t>The </a:t>
            </a:r>
            <a:r>
              <a:rPr lang="en-US" sz="2000" dirty="0"/>
              <a:t>export </a:t>
            </a:r>
            <a:r>
              <a:rPr lang="en-US" sz="2000" dirty="0" smtClean="0"/>
              <a:t>of items </a:t>
            </a:r>
            <a:r>
              <a:rPr lang="en-US" sz="2000" dirty="0"/>
              <a:t>irrespective of origin or the re-export of </a:t>
            </a:r>
            <a:r>
              <a:rPr lang="en-US" sz="2000" dirty="0">
                <a:solidFill>
                  <a:srgbClr val="FF0000"/>
                </a:solidFill>
              </a:rPr>
              <a:t>U.S.-origin items or technologies that are commercial or “dual-use” in nature </a:t>
            </a:r>
            <a:r>
              <a:rPr lang="en-US" sz="2000" dirty="0"/>
              <a:t>is subject to the Export </a:t>
            </a:r>
            <a:r>
              <a:rPr lang="en-US" sz="2000" dirty="0" smtClean="0"/>
              <a:t>Administration Regulations </a:t>
            </a:r>
            <a:r>
              <a:rPr lang="en-US" sz="2000" dirty="0"/>
              <a:t>(“</a:t>
            </a:r>
            <a:r>
              <a:rPr lang="en-US" sz="2000" dirty="0">
                <a:solidFill>
                  <a:srgbClr val="FF0000"/>
                </a:solidFill>
              </a:rPr>
              <a:t>EAR</a:t>
            </a:r>
            <a:r>
              <a:rPr lang="en-US" sz="2000" dirty="0"/>
              <a:t>”), </a:t>
            </a:r>
            <a:r>
              <a:rPr lang="en-US" sz="2000" dirty="0" smtClean="0"/>
              <a:t>administered </a:t>
            </a:r>
            <a:r>
              <a:rPr lang="en-US" sz="2000" dirty="0"/>
              <a:t>by the U.S. Department of Commerce, Bureau of Industry and Security (“BIS”). </a:t>
            </a:r>
            <a:endParaRPr lang="en-US" sz="2000" dirty="0" smtClean="0"/>
          </a:p>
          <a:p>
            <a:pPr eaLnBrk="1" hangingPunct="1"/>
            <a:r>
              <a:rPr lang="en-US" sz="2000" dirty="0" smtClean="0">
                <a:solidFill>
                  <a:srgbClr val="FF0000"/>
                </a:solidFill>
              </a:rPr>
              <a:t>Items, services </a:t>
            </a:r>
            <a:r>
              <a:rPr lang="en-US" sz="2000" dirty="0" smtClean="0"/>
              <a:t>regardless of jurisdiction if </a:t>
            </a:r>
            <a:r>
              <a:rPr lang="en-US" sz="2000" dirty="0" smtClean="0">
                <a:solidFill>
                  <a:srgbClr val="FF0000"/>
                </a:solidFill>
              </a:rPr>
              <a:t>destined for countries/entities/individuals subject to embargoes and sanctions </a:t>
            </a:r>
            <a:r>
              <a:rPr lang="en-US" sz="2000" dirty="0" smtClean="0"/>
              <a:t>are administered by the Department of Treasury’s, Office of Foreign Assets Control (</a:t>
            </a:r>
            <a:r>
              <a:rPr lang="en-US" sz="2000" dirty="0" err="1" smtClean="0"/>
              <a:t>OFAC</a:t>
            </a:r>
            <a:r>
              <a:rPr lang="en-US" sz="2000" dirty="0" smtClean="0"/>
              <a:t>). </a:t>
            </a:r>
          </a:p>
        </p:txBody>
      </p:sp>
    </p:spTree>
    <p:extLst>
      <p:ext uri="{BB962C8B-B14F-4D97-AF65-F5344CB8AC3E}">
        <p14:creationId xmlns:p14="http://schemas.microsoft.com/office/powerpoint/2010/main" val="188673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License Exceptions  </a:t>
            </a:r>
            <a:endParaRPr lang="en-US" dirty="0"/>
          </a:p>
        </p:txBody>
      </p:sp>
      <p:sp>
        <p:nvSpPr>
          <p:cNvPr id="4" name="Slide Number Placeholder 3"/>
          <p:cNvSpPr>
            <a:spLocks noGrp="1"/>
          </p:cNvSpPr>
          <p:nvPr>
            <p:ph type="sldNum" sz="quarter" idx="10"/>
          </p:nvPr>
        </p:nvSpPr>
        <p:spPr/>
        <p:txBody>
          <a:bodyPr/>
          <a:lstStyle/>
          <a:p>
            <a:pPr>
              <a:defRPr/>
            </a:pPr>
            <a:fld id="{DEF134F1-EC4A-44D5-85F0-ADAAAE714D15}" type="slidenum">
              <a:rPr lang="en-US" smtClean="0"/>
              <a:pPr>
                <a:defRPr/>
              </a:pPr>
              <a:t>30</a:t>
            </a:fld>
            <a:endParaRPr lang="en-US" dirty="0"/>
          </a:p>
        </p:txBody>
      </p:sp>
      <p:sp>
        <p:nvSpPr>
          <p:cNvPr id="5" name="Content Placeholder 2"/>
          <p:cNvSpPr>
            <a:spLocks noGrp="1"/>
          </p:cNvSpPr>
          <p:nvPr>
            <p:ph idx="1"/>
          </p:nvPr>
        </p:nvSpPr>
        <p:spPr>
          <a:xfrm>
            <a:off x="457200" y="2057400"/>
            <a:ext cx="8229600" cy="3962400"/>
          </a:xfrm>
        </p:spPr>
        <p:txBody>
          <a:bodyPr/>
          <a:lstStyle/>
          <a:p>
            <a:r>
              <a:rPr lang="en-US" sz="2000" dirty="0" smtClean="0"/>
              <a:t>SHIPMENTS TO COUNTRY GROUP B (GBS)</a:t>
            </a:r>
          </a:p>
          <a:p>
            <a:r>
              <a:rPr lang="en-US" sz="2000" dirty="0" smtClean="0"/>
              <a:t>CIVIL END-USERS (CIV) </a:t>
            </a:r>
          </a:p>
          <a:p>
            <a:r>
              <a:rPr lang="en-US" sz="2000" dirty="0" smtClean="0"/>
              <a:t>TECHNOLOGY &amp; SOFTWARE UNDER RESTRICTION (</a:t>
            </a:r>
            <a:r>
              <a:rPr lang="en-US" sz="2000" dirty="0" err="1" smtClean="0"/>
              <a:t>TSR</a:t>
            </a:r>
            <a:r>
              <a:rPr lang="en-US" sz="2000" dirty="0" smtClean="0"/>
              <a:t>) </a:t>
            </a:r>
          </a:p>
          <a:p>
            <a:pPr lvl="1"/>
            <a:r>
              <a:rPr lang="en-US" sz="1800" dirty="0" smtClean="0"/>
              <a:t>may </a:t>
            </a:r>
            <a:r>
              <a:rPr lang="en-US" sz="1800" dirty="0"/>
              <a:t>be exported </a:t>
            </a:r>
            <a:r>
              <a:rPr lang="en-US" sz="1800" dirty="0" smtClean="0"/>
              <a:t>to all destinations in Country </a:t>
            </a:r>
            <a:r>
              <a:rPr lang="en-US" sz="1800" dirty="0"/>
              <a:t>Group </a:t>
            </a:r>
            <a:r>
              <a:rPr lang="en-US" sz="1800" dirty="0" smtClean="0"/>
              <a:t>B with letter of assurance from customer that software will not be </a:t>
            </a:r>
            <a:r>
              <a:rPr lang="en-US" sz="1800" dirty="0" err="1" smtClean="0"/>
              <a:t>reexported</a:t>
            </a:r>
            <a:r>
              <a:rPr lang="en-US" sz="1800" dirty="0" smtClean="0"/>
              <a:t> to unauthorized destinations without Commerce Department authorization.</a:t>
            </a:r>
          </a:p>
          <a:p>
            <a:r>
              <a:rPr lang="en-US" sz="2000" dirty="0" smtClean="0"/>
              <a:t>COMPUTERS (APP) </a:t>
            </a:r>
          </a:p>
          <a:p>
            <a:r>
              <a:rPr lang="en-US" sz="2000" dirty="0" smtClean="0"/>
              <a:t>TECHNOLOGY AND SOFTWARE UNRESTRICTED (</a:t>
            </a:r>
            <a:r>
              <a:rPr lang="en-US" sz="2000" dirty="0" err="1" smtClean="0"/>
              <a:t>TSU</a:t>
            </a:r>
            <a:r>
              <a:rPr lang="en-US" sz="2000" dirty="0" smtClean="0"/>
              <a:t>)</a:t>
            </a:r>
          </a:p>
          <a:p>
            <a:pPr lvl="1"/>
            <a:r>
              <a:rPr lang="en-US" sz="1800" dirty="0" smtClean="0"/>
              <a:t>Most Mass Market Software, Operations Software in </a:t>
            </a:r>
            <a:r>
              <a:rPr lang="en-US" sz="1800" dirty="0"/>
              <a:t>object code</a:t>
            </a:r>
            <a:r>
              <a:rPr lang="en-US" sz="1800" dirty="0" smtClean="0"/>
              <a:t> </a:t>
            </a:r>
          </a:p>
          <a:p>
            <a:r>
              <a:rPr lang="en-US" sz="2000" dirty="0" smtClean="0"/>
              <a:t>ENCRYPTION COMMODITIES, SOFTWARE AND TECH. (</a:t>
            </a:r>
            <a:r>
              <a:rPr lang="en-US" sz="2000" dirty="0" err="1" smtClean="0"/>
              <a:t>ENC</a:t>
            </a:r>
            <a:r>
              <a:rPr lang="en-US" sz="2000" dirty="0" smtClean="0"/>
              <a:t>)</a:t>
            </a:r>
          </a:p>
          <a:p>
            <a:r>
              <a:rPr lang="en-US" sz="2000" dirty="0" smtClean="0"/>
              <a:t>STRATEGIC TRADE AUTHORIZATION (STA)  </a:t>
            </a:r>
          </a:p>
        </p:txBody>
      </p:sp>
    </p:spTree>
    <p:extLst>
      <p:ext uri="{BB962C8B-B14F-4D97-AF65-F5344CB8AC3E}">
        <p14:creationId xmlns:p14="http://schemas.microsoft.com/office/powerpoint/2010/main" val="4093028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err="1" smtClean="0"/>
              <a:t>OFAC</a:t>
            </a:r>
            <a:r>
              <a:rPr lang="en-US" altLang="en-US" dirty="0" smtClean="0"/>
              <a:t> Administered Sanctions</a:t>
            </a:r>
          </a:p>
        </p:txBody>
      </p:sp>
      <p:sp>
        <p:nvSpPr>
          <p:cNvPr id="9219" name="Content Placeholder 2"/>
          <p:cNvSpPr>
            <a:spLocks noGrp="1"/>
          </p:cNvSpPr>
          <p:nvPr>
            <p:ph idx="1"/>
          </p:nvPr>
        </p:nvSpPr>
        <p:spPr/>
        <p:txBody>
          <a:bodyPr/>
          <a:lstStyle/>
          <a:p>
            <a:r>
              <a:rPr lang="en-US" altLang="en-US" dirty="0" smtClean="0"/>
              <a:t>Apply to U.S. persons, companies incorporated in the US, US citizens and permanent residents, and, in certain circumstances, non-U.S. persons. </a:t>
            </a:r>
          </a:p>
          <a:p>
            <a:r>
              <a:rPr lang="en-US" altLang="en-US" dirty="0" smtClean="0"/>
              <a:t>Three basic categories of sanctions:</a:t>
            </a:r>
          </a:p>
          <a:p>
            <a:pPr lvl="1"/>
            <a:r>
              <a:rPr lang="en-US" altLang="en-US" dirty="0" smtClean="0"/>
              <a:t>List-based sanctions;</a:t>
            </a:r>
          </a:p>
          <a:p>
            <a:pPr lvl="1"/>
            <a:r>
              <a:rPr lang="en-US" altLang="en-US" dirty="0" smtClean="0"/>
              <a:t>Comprehensive country- or region-based sanctions; and </a:t>
            </a:r>
          </a:p>
          <a:p>
            <a:pPr lvl="1"/>
            <a:r>
              <a:rPr lang="en-US" altLang="en-US" dirty="0"/>
              <a:t>S</a:t>
            </a:r>
            <a:r>
              <a:rPr lang="en-US" altLang="en-US" dirty="0" smtClean="0"/>
              <a:t>ector-based sanctions. 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
              </a:spcAft>
              <a:buClr>
                <a:srgbClr val="000066"/>
              </a:buClr>
              <a:buFont typeface="Wingdings" pitchFamily="2" charset="2"/>
              <a:buChar char="§"/>
              <a:defRPr sz="2600">
                <a:solidFill>
                  <a:srgbClr val="333333"/>
                </a:solidFill>
                <a:latin typeface="Arial" charset="0"/>
              </a:defRPr>
            </a:lvl1pPr>
            <a:lvl2pPr marL="742950" indent="-285750" eaLnBrk="0" hangingPunct="0">
              <a:spcBef>
                <a:spcPct val="20000"/>
              </a:spcBef>
              <a:spcAft>
                <a:spcPct val="20000"/>
              </a:spcAft>
              <a:buClr>
                <a:srgbClr val="000066"/>
              </a:buClr>
              <a:buFont typeface="Arial" charset="0"/>
              <a:buChar char="–"/>
              <a:defRPr sz="2400">
                <a:solidFill>
                  <a:srgbClr val="333333"/>
                </a:solidFill>
                <a:latin typeface="Arial" charset="0"/>
              </a:defRPr>
            </a:lvl2pPr>
            <a:lvl3pPr marL="1143000" indent="-228600" eaLnBrk="0" hangingPunct="0">
              <a:buClr>
                <a:srgbClr val="000066"/>
              </a:buClr>
              <a:buChar char="•"/>
              <a:defRPr sz="2000">
                <a:solidFill>
                  <a:srgbClr val="333333"/>
                </a:solidFill>
                <a:latin typeface="Arial" charset="0"/>
              </a:defRPr>
            </a:lvl3pPr>
            <a:lvl4pPr marL="1600200" indent="-228600" eaLnBrk="0" hangingPunct="0">
              <a:spcBef>
                <a:spcPct val="20000"/>
              </a:spcBef>
              <a:buClr>
                <a:srgbClr val="000066"/>
              </a:buClr>
              <a:buFont typeface="Wingdings" pitchFamily="2" charset="2"/>
              <a:buChar char="s"/>
              <a:defRPr>
                <a:solidFill>
                  <a:srgbClr val="333333"/>
                </a:solidFill>
                <a:latin typeface="Arial" charset="0"/>
              </a:defRPr>
            </a:lvl4pPr>
            <a:lvl5pPr marL="2057400" indent="-228600" eaLnBrk="0" hangingPunct="0">
              <a:spcBef>
                <a:spcPct val="20000"/>
              </a:spcBef>
              <a:buClr>
                <a:srgbClr val="000066"/>
              </a:buClr>
              <a:buChar char="»"/>
              <a:defRPr>
                <a:solidFill>
                  <a:srgbClr val="333333"/>
                </a:solidFill>
                <a:latin typeface="Arial" charset="0"/>
              </a:defRPr>
            </a:lvl5pPr>
            <a:lvl6pPr marL="2514600" indent="-228600" eaLnBrk="0" fontAlgn="base" hangingPunct="0">
              <a:spcBef>
                <a:spcPct val="20000"/>
              </a:spcBef>
              <a:spcAft>
                <a:spcPct val="0"/>
              </a:spcAft>
              <a:buClr>
                <a:srgbClr val="000066"/>
              </a:buClr>
              <a:buChar char="»"/>
              <a:defRPr>
                <a:solidFill>
                  <a:srgbClr val="333333"/>
                </a:solidFill>
                <a:latin typeface="Arial" charset="0"/>
              </a:defRPr>
            </a:lvl6pPr>
            <a:lvl7pPr marL="2971800" indent="-228600" eaLnBrk="0" fontAlgn="base" hangingPunct="0">
              <a:spcBef>
                <a:spcPct val="20000"/>
              </a:spcBef>
              <a:spcAft>
                <a:spcPct val="0"/>
              </a:spcAft>
              <a:buClr>
                <a:srgbClr val="000066"/>
              </a:buClr>
              <a:buChar char="»"/>
              <a:defRPr>
                <a:solidFill>
                  <a:srgbClr val="333333"/>
                </a:solidFill>
                <a:latin typeface="Arial" charset="0"/>
              </a:defRPr>
            </a:lvl7pPr>
            <a:lvl8pPr marL="3429000" indent="-228600" eaLnBrk="0" fontAlgn="base" hangingPunct="0">
              <a:spcBef>
                <a:spcPct val="20000"/>
              </a:spcBef>
              <a:spcAft>
                <a:spcPct val="0"/>
              </a:spcAft>
              <a:buClr>
                <a:srgbClr val="000066"/>
              </a:buClr>
              <a:buChar char="»"/>
              <a:defRPr>
                <a:solidFill>
                  <a:srgbClr val="333333"/>
                </a:solidFill>
                <a:latin typeface="Arial" charset="0"/>
              </a:defRPr>
            </a:lvl8pPr>
            <a:lvl9pPr marL="3886200" indent="-228600" eaLnBrk="0" fontAlgn="base" hangingPunct="0">
              <a:spcBef>
                <a:spcPct val="20000"/>
              </a:spcBef>
              <a:spcAft>
                <a:spcPct val="0"/>
              </a:spcAft>
              <a:buClr>
                <a:srgbClr val="000066"/>
              </a:buClr>
              <a:buChar char="»"/>
              <a:defRPr>
                <a:solidFill>
                  <a:srgbClr val="333333"/>
                </a:solidFill>
                <a:latin typeface="Arial" charset="0"/>
              </a:defRPr>
            </a:lvl9pPr>
          </a:lstStyle>
          <a:p>
            <a:pPr eaLnBrk="1" hangingPunct="1">
              <a:spcBef>
                <a:spcPct val="0"/>
              </a:spcBef>
              <a:spcAft>
                <a:spcPct val="0"/>
              </a:spcAft>
              <a:buClrTx/>
              <a:buFontTx/>
              <a:buNone/>
            </a:pPr>
            <a:r>
              <a:rPr lang="en-US" altLang="en-US" sz="1000" smtClean="0">
                <a:solidFill>
                  <a:srgbClr val="000066"/>
                </a:solidFill>
              </a:rPr>
              <a:t>-</a:t>
            </a:r>
            <a:fld id="{E1FBFD1E-52C9-4D88-B2C8-FB8C8479517A}" type="slidenum">
              <a:rPr lang="en-US" altLang="en-US" sz="1000" smtClean="0">
                <a:solidFill>
                  <a:srgbClr val="000066"/>
                </a:solidFill>
              </a:rPr>
              <a:pPr eaLnBrk="1" hangingPunct="1">
                <a:spcBef>
                  <a:spcPct val="0"/>
                </a:spcBef>
                <a:spcAft>
                  <a:spcPct val="0"/>
                </a:spcAft>
                <a:buClrTx/>
                <a:buFontTx/>
                <a:buNone/>
              </a:pPr>
              <a:t>31</a:t>
            </a:fld>
            <a:r>
              <a:rPr lang="en-US" altLang="en-US" sz="1000" smtClean="0">
                <a:solidFill>
                  <a:srgbClr val="000066"/>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err="1" smtClean="0"/>
              <a:t>OFAC</a:t>
            </a:r>
            <a:r>
              <a:rPr lang="en-US" altLang="en-US" dirty="0" smtClean="0"/>
              <a:t> List-Based Sanctions</a:t>
            </a:r>
          </a:p>
        </p:txBody>
      </p:sp>
      <p:sp>
        <p:nvSpPr>
          <p:cNvPr id="9219" name="Content Placeholder 2"/>
          <p:cNvSpPr>
            <a:spLocks noGrp="1"/>
          </p:cNvSpPr>
          <p:nvPr>
            <p:ph idx="1"/>
          </p:nvPr>
        </p:nvSpPr>
        <p:spPr/>
        <p:txBody>
          <a:bodyPr/>
          <a:lstStyle/>
          <a:p>
            <a:r>
              <a:rPr lang="en-US" altLang="en-US" dirty="0" smtClean="0"/>
              <a:t>List-based sanctions prohibit U.S. persons from engaging in virtually all direct or indirect transactions or dealings with persons designated on </a:t>
            </a:r>
            <a:r>
              <a:rPr lang="en-US" altLang="en-US" dirty="0" err="1" smtClean="0"/>
              <a:t>OFAC’s</a:t>
            </a:r>
            <a:r>
              <a:rPr lang="en-US" altLang="en-US" dirty="0" smtClean="0"/>
              <a:t>  list of Specially Designated Nationals and Blocked Persons (</a:t>
            </a:r>
            <a:r>
              <a:rPr lang="en-US" altLang="en-US" dirty="0" err="1" smtClean="0"/>
              <a:t>SDN</a:t>
            </a:r>
            <a:r>
              <a:rPr lang="en-US" altLang="en-US" dirty="0" smtClean="0"/>
              <a:t> List) (or companies owned 50 percent or more by such blocked persons).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
              </a:spcAft>
              <a:buClr>
                <a:srgbClr val="000066"/>
              </a:buClr>
              <a:buFont typeface="Wingdings" pitchFamily="2" charset="2"/>
              <a:buChar char="§"/>
              <a:defRPr sz="2600">
                <a:solidFill>
                  <a:srgbClr val="333333"/>
                </a:solidFill>
                <a:latin typeface="Arial" charset="0"/>
              </a:defRPr>
            </a:lvl1pPr>
            <a:lvl2pPr marL="742950" indent="-285750" eaLnBrk="0" hangingPunct="0">
              <a:spcBef>
                <a:spcPct val="20000"/>
              </a:spcBef>
              <a:spcAft>
                <a:spcPct val="20000"/>
              </a:spcAft>
              <a:buClr>
                <a:srgbClr val="000066"/>
              </a:buClr>
              <a:buFont typeface="Arial" charset="0"/>
              <a:buChar char="–"/>
              <a:defRPr sz="2400">
                <a:solidFill>
                  <a:srgbClr val="333333"/>
                </a:solidFill>
                <a:latin typeface="Arial" charset="0"/>
              </a:defRPr>
            </a:lvl2pPr>
            <a:lvl3pPr marL="1143000" indent="-228600" eaLnBrk="0" hangingPunct="0">
              <a:buClr>
                <a:srgbClr val="000066"/>
              </a:buClr>
              <a:buChar char="•"/>
              <a:defRPr sz="2000">
                <a:solidFill>
                  <a:srgbClr val="333333"/>
                </a:solidFill>
                <a:latin typeface="Arial" charset="0"/>
              </a:defRPr>
            </a:lvl3pPr>
            <a:lvl4pPr marL="1600200" indent="-228600" eaLnBrk="0" hangingPunct="0">
              <a:spcBef>
                <a:spcPct val="20000"/>
              </a:spcBef>
              <a:buClr>
                <a:srgbClr val="000066"/>
              </a:buClr>
              <a:buFont typeface="Wingdings" pitchFamily="2" charset="2"/>
              <a:buChar char="s"/>
              <a:defRPr>
                <a:solidFill>
                  <a:srgbClr val="333333"/>
                </a:solidFill>
                <a:latin typeface="Arial" charset="0"/>
              </a:defRPr>
            </a:lvl4pPr>
            <a:lvl5pPr marL="2057400" indent="-228600" eaLnBrk="0" hangingPunct="0">
              <a:spcBef>
                <a:spcPct val="20000"/>
              </a:spcBef>
              <a:buClr>
                <a:srgbClr val="000066"/>
              </a:buClr>
              <a:buChar char="»"/>
              <a:defRPr>
                <a:solidFill>
                  <a:srgbClr val="333333"/>
                </a:solidFill>
                <a:latin typeface="Arial" charset="0"/>
              </a:defRPr>
            </a:lvl5pPr>
            <a:lvl6pPr marL="2514600" indent="-228600" eaLnBrk="0" fontAlgn="base" hangingPunct="0">
              <a:spcBef>
                <a:spcPct val="20000"/>
              </a:spcBef>
              <a:spcAft>
                <a:spcPct val="0"/>
              </a:spcAft>
              <a:buClr>
                <a:srgbClr val="000066"/>
              </a:buClr>
              <a:buChar char="»"/>
              <a:defRPr>
                <a:solidFill>
                  <a:srgbClr val="333333"/>
                </a:solidFill>
                <a:latin typeface="Arial" charset="0"/>
              </a:defRPr>
            </a:lvl6pPr>
            <a:lvl7pPr marL="2971800" indent="-228600" eaLnBrk="0" fontAlgn="base" hangingPunct="0">
              <a:spcBef>
                <a:spcPct val="20000"/>
              </a:spcBef>
              <a:spcAft>
                <a:spcPct val="0"/>
              </a:spcAft>
              <a:buClr>
                <a:srgbClr val="000066"/>
              </a:buClr>
              <a:buChar char="»"/>
              <a:defRPr>
                <a:solidFill>
                  <a:srgbClr val="333333"/>
                </a:solidFill>
                <a:latin typeface="Arial" charset="0"/>
              </a:defRPr>
            </a:lvl7pPr>
            <a:lvl8pPr marL="3429000" indent="-228600" eaLnBrk="0" fontAlgn="base" hangingPunct="0">
              <a:spcBef>
                <a:spcPct val="20000"/>
              </a:spcBef>
              <a:spcAft>
                <a:spcPct val="0"/>
              </a:spcAft>
              <a:buClr>
                <a:srgbClr val="000066"/>
              </a:buClr>
              <a:buChar char="»"/>
              <a:defRPr>
                <a:solidFill>
                  <a:srgbClr val="333333"/>
                </a:solidFill>
                <a:latin typeface="Arial" charset="0"/>
              </a:defRPr>
            </a:lvl8pPr>
            <a:lvl9pPr marL="3886200" indent="-228600" eaLnBrk="0" fontAlgn="base" hangingPunct="0">
              <a:spcBef>
                <a:spcPct val="20000"/>
              </a:spcBef>
              <a:spcAft>
                <a:spcPct val="0"/>
              </a:spcAft>
              <a:buClr>
                <a:srgbClr val="000066"/>
              </a:buClr>
              <a:buChar char="»"/>
              <a:defRPr>
                <a:solidFill>
                  <a:srgbClr val="333333"/>
                </a:solidFill>
                <a:latin typeface="Arial" charset="0"/>
              </a:defRPr>
            </a:lvl9pPr>
          </a:lstStyle>
          <a:p>
            <a:pPr eaLnBrk="1" hangingPunct="1">
              <a:spcBef>
                <a:spcPct val="0"/>
              </a:spcBef>
              <a:spcAft>
                <a:spcPct val="0"/>
              </a:spcAft>
              <a:buClrTx/>
              <a:buFontTx/>
              <a:buNone/>
            </a:pPr>
            <a:r>
              <a:rPr lang="en-US" altLang="en-US" sz="1000" smtClean="0">
                <a:solidFill>
                  <a:srgbClr val="000066"/>
                </a:solidFill>
              </a:rPr>
              <a:t>-</a:t>
            </a:r>
            <a:fld id="{E1FBFD1E-52C9-4D88-B2C8-FB8C8479517A}" type="slidenum">
              <a:rPr lang="en-US" altLang="en-US" sz="1000" smtClean="0">
                <a:solidFill>
                  <a:srgbClr val="000066"/>
                </a:solidFill>
              </a:rPr>
              <a:pPr eaLnBrk="1" hangingPunct="1">
                <a:spcBef>
                  <a:spcPct val="0"/>
                </a:spcBef>
                <a:spcAft>
                  <a:spcPct val="0"/>
                </a:spcAft>
                <a:buClrTx/>
                <a:buFontTx/>
                <a:buNone/>
              </a:pPr>
              <a:t>32</a:t>
            </a:fld>
            <a:r>
              <a:rPr lang="en-US" altLang="en-US" sz="1000" smtClean="0">
                <a:solidFill>
                  <a:srgbClr val="000066"/>
                </a:solidFill>
              </a:rPr>
              <a:t>-</a:t>
            </a:r>
          </a:p>
        </p:txBody>
      </p:sp>
    </p:spTree>
    <p:extLst>
      <p:ext uri="{BB962C8B-B14F-4D97-AF65-F5344CB8AC3E}">
        <p14:creationId xmlns:p14="http://schemas.microsoft.com/office/powerpoint/2010/main" val="3529263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err="1" smtClean="0"/>
              <a:t>OFAC</a:t>
            </a:r>
            <a:r>
              <a:rPr lang="en-US" altLang="en-US" dirty="0" smtClean="0"/>
              <a:t> Comprehensive Sanctions</a:t>
            </a:r>
          </a:p>
        </p:txBody>
      </p:sp>
      <p:sp>
        <p:nvSpPr>
          <p:cNvPr id="9219" name="Content Placeholder 2"/>
          <p:cNvSpPr>
            <a:spLocks noGrp="1"/>
          </p:cNvSpPr>
          <p:nvPr>
            <p:ph idx="1"/>
          </p:nvPr>
        </p:nvSpPr>
        <p:spPr/>
        <p:txBody>
          <a:bodyPr/>
          <a:lstStyle/>
          <a:p>
            <a:r>
              <a:rPr lang="en-US" altLang="en-US" dirty="0" smtClean="0"/>
              <a:t>Comprehensive sanctions broadly prohibit U.S. persons and, in certain instances, non-U.S. persons, from engaging in business activities with specific countries or regions (e.g., Iran, Syria, Cuba, North Korea and the Crimea region), including importing or exporting, directly or indirectly, goods or services to or from such countries or regions, unless authorized by </a:t>
            </a:r>
            <a:r>
              <a:rPr lang="en-US" altLang="en-US" dirty="0" err="1" smtClean="0"/>
              <a:t>OFAC</a:t>
            </a:r>
            <a:r>
              <a:rPr lang="en-US" altLang="en-US" dirty="0" smtClean="0"/>
              <a:t>. 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
              </a:spcAft>
              <a:buClr>
                <a:srgbClr val="000066"/>
              </a:buClr>
              <a:buFont typeface="Wingdings" pitchFamily="2" charset="2"/>
              <a:buChar char="§"/>
              <a:defRPr sz="2600">
                <a:solidFill>
                  <a:srgbClr val="333333"/>
                </a:solidFill>
                <a:latin typeface="Arial" charset="0"/>
              </a:defRPr>
            </a:lvl1pPr>
            <a:lvl2pPr marL="742950" indent="-285750" eaLnBrk="0" hangingPunct="0">
              <a:spcBef>
                <a:spcPct val="20000"/>
              </a:spcBef>
              <a:spcAft>
                <a:spcPct val="20000"/>
              </a:spcAft>
              <a:buClr>
                <a:srgbClr val="000066"/>
              </a:buClr>
              <a:buFont typeface="Arial" charset="0"/>
              <a:buChar char="–"/>
              <a:defRPr sz="2400">
                <a:solidFill>
                  <a:srgbClr val="333333"/>
                </a:solidFill>
                <a:latin typeface="Arial" charset="0"/>
              </a:defRPr>
            </a:lvl2pPr>
            <a:lvl3pPr marL="1143000" indent="-228600" eaLnBrk="0" hangingPunct="0">
              <a:buClr>
                <a:srgbClr val="000066"/>
              </a:buClr>
              <a:buChar char="•"/>
              <a:defRPr sz="2000">
                <a:solidFill>
                  <a:srgbClr val="333333"/>
                </a:solidFill>
                <a:latin typeface="Arial" charset="0"/>
              </a:defRPr>
            </a:lvl3pPr>
            <a:lvl4pPr marL="1600200" indent="-228600" eaLnBrk="0" hangingPunct="0">
              <a:spcBef>
                <a:spcPct val="20000"/>
              </a:spcBef>
              <a:buClr>
                <a:srgbClr val="000066"/>
              </a:buClr>
              <a:buFont typeface="Wingdings" pitchFamily="2" charset="2"/>
              <a:buChar char="s"/>
              <a:defRPr>
                <a:solidFill>
                  <a:srgbClr val="333333"/>
                </a:solidFill>
                <a:latin typeface="Arial" charset="0"/>
              </a:defRPr>
            </a:lvl4pPr>
            <a:lvl5pPr marL="2057400" indent="-228600" eaLnBrk="0" hangingPunct="0">
              <a:spcBef>
                <a:spcPct val="20000"/>
              </a:spcBef>
              <a:buClr>
                <a:srgbClr val="000066"/>
              </a:buClr>
              <a:buChar char="»"/>
              <a:defRPr>
                <a:solidFill>
                  <a:srgbClr val="333333"/>
                </a:solidFill>
                <a:latin typeface="Arial" charset="0"/>
              </a:defRPr>
            </a:lvl5pPr>
            <a:lvl6pPr marL="2514600" indent="-228600" eaLnBrk="0" fontAlgn="base" hangingPunct="0">
              <a:spcBef>
                <a:spcPct val="20000"/>
              </a:spcBef>
              <a:spcAft>
                <a:spcPct val="0"/>
              </a:spcAft>
              <a:buClr>
                <a:srgbClr val="000066"/>
              </a:buClr>
              <a:buChar char="»"/>
              <a:defRPr>
                <a:solidFill>
                  <a:srgbClr val="333333"/>
                </a:solidFill>
                <a:latin typeface="Arial" charset="0"/>
              </a:defRPr>
            </a:lvl6pPr>
            <a:lvl7pPr marL="2971800" indent="-228600" eaLnBrk="0" fontAlgn="base" hangingPunct="0">
              <a:spcBef>
                <a:spcPct val="20000"/>
              </a:spcBef>
              <a:spcAft>
                <a:spcPct val="0"/>
              </a:spcAft>
              <a:buClr>
                <a:srgbClr val="000066"/>
              </a:buClr>
              <a:buChar char="»"/>
              <a:defRPr>
                <a:solidFill>
                  <a:srgbClr val="333333"/>
                </a:solidFill>
                <a:latin typeface="Arial" charset="0"/>
              </a:defRPr>
            </a:lvl7pPr>
            <a:lvl8pPr marL="3429000" indent="-228600" eaLnBrk="0" fontAlgn="base" hangingPunct="0">
              <a:spcBef>
                <a:spcPct val="20000"/>
              </a:spcBef>
              <a:spcAft>
                <a:spcPct val="0"/>
              </a:spcAft>
              <a:buClr>
                <a:srgbClr val="000066"/>
              </a:buClr>
              <a:buChar char="»"/>
              <a:defRPr>
                <a:solidFill>
                  <a:srgbClr val="333333"/>
                </a:solidFill>
                <a:latin typeface="Arial" charset="0"/>
              </a:defRPr>
            </a:lvl8pPr>
            <a:lvl9pPr marL="3886200" indent="-228600" eaLnBrk="0" fontAlgn="base" hangingPunct="0">
              <a:spcBef>
                <a:spcPct val="20000"/>
              </a:spcBef>
              <a:spcAft>
                <a:spcPct val="0"/>
              </a:spcAft>
              <a:buClr>
                <a:srgbClr val="000066"/>
              </a:buClr>
              <a:buChar char="»"/>
              <a:defRPr>
                <a:solidFill>
                  <a:srgbClr val="333333"/>
                </a:solidFill>
                <a:latin typeface="Arial" charset="0"/>
              </a:defRPr>
            </a:lvl9pPr>
          </a:lstStyle>
          <a:p>
            <a:pPr eaLnBrk="1" hangingPunct="1">
              <a:spcBef>
                <a:spcPct val="0"/>
              </a:spcBef>
              <a:spcAft>
                <a:spcPct val="0"/>
              </a:spcAft>
              <a:buClrTx/>
              <a:buFontTx/>
              <a:buNone/>
            </a:pPr>
            <a:r>
              <a:rPr lang="en-US" altLang="en-US" sz="1000" smtClean="0">
                <a:solidFill>
                  <a:srgbClr val="000066"/>
                </a:solidFill>
              </a:rPr>
              <a:t>-</a:t>
            </a:r>
            <a:fld id="{E1FBFD1E-52C9-4D88-B2C8-FB8C8479517A}" type="slidenum">
              <a:rPr lang="en-US" altLang="en-US" sz="1000" smtClean="0">
                <a:solidFill>
                  <a:srgbClr val="000066"/>
                </a:solidFill>
              </a:rPr>
              <a:pPr eaLnBrk="1" hangingPunct="1">
                <a:spcBef>
                  <a:spcPct val="0"/>
                </a:spcBef>
                <a:spcAft>
                  <a:spcPct val="0"/>
                </a:spcAft>
                <a:buClrTx/>
                <a:buFontTx/>
                <a:buNone/>
              </a:pPr>
              <a:t>33</a:t>
            </a:fld>
            <a:r>
              <a:rPr lang="en-US" altLang="en-US" sz="1000" smtClean="0">
                <a:solidFill>
                  <a:srgbClr val="000066"/>
                </a:solidFill>
              </a:rPr>
              <a:t>-</a:t>
            </a:r>
          </a:p>
        </p:txBody>
      </p:sp>
    </p:spTree>
    <p:extLst>
      <p:ext uri="{BB962C8B-B14F-4D97-AF65-F5344CB8AC3E}">
        <p14:creationId xmlns:p14="http://schemas.microsoft.com/office/powerpoint/2010/main" val="1357438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err="1" smtClean="0"/>
              <a:t>OFAC</a:t>
            </a:r>
            <a:r>
              <a:rPr lang="en-US" altLang="en-US" dirty="0" smtClean="0"/>
              <a:t> Sectoral Sanctions</a:t>
            </a:r>
          </a:p>
        </p:txBody>
      </p:sp>
      <p:sp>
        <p:nvSpPr>
          <p:cNvPr id="9219" name="Content Placeholder 2"/>
          <p:cNvSpPr>
            <a:spLocks noGrp="1"/>
          </p:cNvSpPr>
          <p:nvPr>
            <p:ph idx="1"/>
          </p:nvPr>
        </p:nvSpPr>
        <p:spPr/>
        <p:txBody>
          <a:bodyPr/>
          <a:lstStyle/>
          <a:p>
            <a:r>
              <a:rPr lang="en-US" altLang="en-US" dirty="0" smtClean="0"/>
              <a:t>Sectoral or sector-based sanctions prohibit U.S. persons from engaging in certain specified transactions with certain entities operating in strategic sectors of the Russian economy.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
              </a:spcAft>
              <a:buClr>
                <a:srgbClr val="000066"/>
              </a:buClr>
              <a:buFont typeface="Wingdings" pitchFamily="2" charset="2"/>
              <a:buChar char="§"/>
              <a:defRPr sz="2600">
                <a:solidFill>
                  <a:srgbClr val="333333"/>
                </a:solidFill>
                <a:latin typeface="Arial" charset="0"/>
              </a:defRPr>
            </a:lvl1pPr>
            <a:lvl2pPr marL="742950" indent="-285750" eaLnBrk="0" hangingPunct="0">
              <a:spcBef>
                <a:spcPct val="20000"/>
              </a:spcBef>
              <a:spcAft>
                <a:spcPct val="20000"/>
              </a:spcAft>
              <a:buClr>
                <a:srgbClr val="000066"/>
              </a:buClr>
              <a:buFont typeface="Arial" charset="0"/>
              <a:buChar char="–"/>
              <a:defRPr sz="2400">
                <a:solidFill>
                  <a:srgbClr val="333333"/>
                </a:solidFill>
                <a:latin typeface="Arial" charset="0"/>
              </a:defRPr>
            </a:lvl2pPr>
            <a:lvl3pPr marL="1143000" indent="-228600" eaLnBrk="0" hangingPunct="0">
              <a:buClr>
                <a:srgbClr val="000066"/>
              </a:buClr>
              <a:buChar char="•"/>
              <a:defRPr sz="2000">
                <a:solidFill>
                  <a:srgbClr val="333333"/>
                </a:solidFill>
                <a:latin typeface="Arial" charset="0"/>
              </a:defRPr>
            </a:lvl3pPr>
            <a:lvl4pPr marL="1600200" indent="-228600" eaLnBrk="0" hangingPunct="0">
              <a:spcBef>
                <a:spcPct val="20000"/>
              </a:spcBef>
              <a:buClr>
                <a:srgbClr val="000066"/>
              </a:buClr>
              <a:buFont typeface="Wingdings" pitchFamily="2" charset="2"/>
              <a:buChar char="s"/>
              <a:defRPr>
                <a:solidFill>
                  <a:srgbClr val="333333"/>
                </a:solidFill>
                <a:latin typeface="Arial" charset="0"/>
              </a:defRPr>
            </a:lvl4pPr>
            <a:lvl5pPr marL="2057400" indent="-228600" eaLnBrk="0" hangingPunct="0">
              <a:spcBef>
                <a:spcPct val="20000"/>
              </a:spcBef>
              <a:buClr>
                <a:srgbClr val="000066"/>
              </a:buClr>
              <a:buChar char="»"/>
              <a:defRPr>
                <a:solidFill>
                  <a:srgbClr val="333333"/>
                </a:solidFill>
                <a:latin typeface="Arial" charset="0"/>
              </a:defRPr>
            </a:lvl5pPr>
            <a:lvl6pPr marL="2514600" indent="-228600" eaLnBrk="0" fontAlgn="base" hangingPunct="0">
              <a:spcBef>
                <a:spcPct val="20000"/>
              </a:spcBef>
              <a:spcAft>
                <a:spcPct val="0"/>
              </a:spcAft>
              <a:buClr>
                <a:srgbClr val="000066"/>
              </a:buClr>
              <a:buChar char="»"/>
              <a:defRPr>
                <a:solidFill>
                  <a:srgbClr val="333333"/>
                </a:solidFill>
                <a:latin typeface="Arial" charset="0"/>
              </a:defRPr>
            </a:lvl6pPr>
            <a:lvl7pPr marL="2971800" indent="-228600" eaLnBrk="0" fontAlgn="base" hangingPunct="0">
              <a:spcBef>
                <a:spcPct val="20000"/>
              </a:spcBef>
              <a:spcAft>
                <a:spcPct val="0"/>
              </a:spcAft>
              <a:buClr>
                <a:srgbClr val="000066"/>
              </a:buClr>
              <a:buChar char="»"/>
              <a:defRPr>
                <a:solidFill>
                  <a:srgbClr val="333333"/>
                </a:solidFill>
                <a:latin typeface="Arial" charset="0"/>
              </a:defRPr>
            </a:lvl7pPr>
            <a:lvl8pPr marL="3429000" indent="-228600" eaLnBrk="0" fontAlgn="base" hangingPunct="0">
              <a:spcBef>
                <a:spcPct val="20000"/>
              </a:spcBef>
              <a:spcAft>
                <a:spcPct val="0"/>
              </a:spcAft>
              <a:buClr>
                <a:srgbClr val="000066"/>
              </a:buClr>
              <a:buChar char="»"/>
              <a:defRPr>
                <a:solidFill>
                  <a:srgbClr val="333333"/>
                </a:solidFill>
                <a:latin typeface="Arial" charset="0"/>
              </a:defRPr>
            </a:lvl8pPr>
            <a:lvl9pPr marL="3886200" indent="-228600" eaLnBrk="0" fontAlgn="base" hangingPunct="0">
              <a:spcBef>
                <a:spcPct val="20000"/>
              </a:spcBef>
              <a:spcAft>
                <a:spcPct val="0"/>
              </a:spcAft>
              <a:buClr>
                <a:srgbClr val="000066"/>
              </a:buClr>
              <a:buChar char="»"/>
              <a:defRPr>
                <a:solidFill>
                  <a:srgbClr val="333333"/>
                </a:solidFill>
                <a:latin typeface="Arial" charset="0"/>
              </a:defRPr>
            </a:lvl9pPr>
          </a:lstStyle>
          <a:p>
            <a:pPr eaLnBrk="1" hangingPunct="1">
              <a:spcBef>
                <a:spcPct val="0"/>
              </a:spcBef>
              <a:spcAft>
                <a:spcPct val="0"/>
              </a:spcAft>
              <a:buClrTx/>
              <a:buFontTx/>
              <a:buNone/>
            </a:pPr>
            <a:r>
              <a:rPr lang="en-US" altLang="en-US" sz="1000" smtClean="0">
                <a:solidFill>
                  <a:srgbClr val="000066"/>
                </a:solidFill>
              </a:rPr>
              <a:t>-</a:t>
            </a:r>
            <a:fld id="{E1FBFD1E-52C9-4D88-B2C8-FB8C8479517A}" type="slidenum">
              <a:rPr lang="en-US" altLang="en-US" sz="1000" smtClean="0">
                <a:solidFill>
                  <a:srgbClr val="000066"/>
                </a:solidFill>
              </a:rPr>
              <a:pPr eaLnBrk="1" hangingPunct="1">
                <a:spcBef>
                  <a:spcPct val="0"/>
                </a:spcBef>
                <a:spcAft>
                  <a:spcPct val="0"/>
                </a:spcAft>
                <a:buClrTx/>
                <a:buFontTx/>
                <a:buNone/>
              </a:pPr>
              <a:t>34</a:t>
            </a:fld>
            <a:r>
              <a:rPr lang="en-US" altLang="en-US" sz="1000" smtClean="0">
                <a:solidFill>
                  <a:srgbClr val="000066"/>
                </a:solidFill>
              </a:rPr>
              <a:t>-</a:t>
            </a:r>
          </a:p>
        </p:txBody>
      </p:sp>
    </p:spTree>
    <p:extLst>
      <p:ext uri="{BB962C8B-B14F-4D97-AF65-F5344CB8AC3E}">
        <p14:creationId xmlns:p14="http://schemas.microsoft.com/office/powerpoint/2010/main" val="1511485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err="1" smtClean="0"/>
              <a:t>OFAC</a:t>
            </a:r>
            <a:r>
              <a:rPr lang="en-US" altLang="en-US" dirty="0" smtClean="0"/>
              <a:t> </a:t>
            </a:r>
          </a:p>
        </p:txBody>
      </p:sp>
      <p:sp>
        <p:nvSpPr>
          <p:cNvPr id="9219" name="Content Placeholder 2"/>
          <p:cNvSpPr>
            <a:spLocks noGrp="1"/>
          </p:cNvSpPr>
          <p:nvPr>
            <p:ph idx="1"/>
          </p:nvPr>
        </p:nvSpPr>
        <p:spPr>
          <a:xfrm>
            <a:off x="152400" y="1905000"/>
            <a:ext cx="8763000" cy="4237037"/>
          </a:xfrm>
        </p:spPr>
        <p:txBody>
          <a:bodyPr/>
          <a:lstStyle/>
          <a:p>
            <a:r>
              <a:rPr lang="en-US" altLang="en-US" dirty="0" err="1" smtClean="0"/>
              <a:t>OFAC</a:t>
            </a:r>
            <a:r>
              <a:rPr lang="en-US" altLang="en-US" dirty="0" smtClean="0"/>
              <a:t> comprehensive</a:t>
            </a:r>
            <a:r>
              <a:rPr lang="en-US" altLang="en-US" dirty="0"/>
              <a:t> sanctions on: Crimea, Cuba, Iran, North Korea, Syria and the sanctions against Sudan were revoked on October 12, </a:t>
            </a:r>
            <a:r>
              <a:rPr lang="en-US" altLang="en-US" dirty="0" smtClean="0"/>
              <a:t>2017. </a:t>
            </a:r>
            <a:endParaRPr lang="en-US" altLang="en-US" dirty="0"/>
          </a:p>
          <a:p>
            <a:r>
              <a:rPr lang="en-US" altLang="en-US" dirty="0" err="1"/>
              <a:t>OFAC</a:t>
            </a:r>
            <a:r>
              <a:rPr lang="en-US" altLang="en-US" dirty="0"/>
              <a:t> maintains targeted sanctions: Balkans, Belarus, Burundi, Central African Republic, Democratic Republic of the Congo, Iraq, Lebanon, Liberia, Libya, Somalia, South Sudan, Ukraine / Russia, Venezuela, Yemen, Zimbabwe</a:t>
            </a:r>
          </a:p>
          <a:p>
            <a:r>
              <a:rPr lang="en-US" altLang="en-US" dirty="0"/>
              <a:t>Above are </a:t>
            </a:r>
            <a:r>
              <a:rPr lang="en-US" altLang="en-US" b="1" dirty="0">
                <a:solidFill>
                  <a:srgbClr val="FF0000"/>
                </a:solidFill>
              </a:rPr>
              <a:t>fluid, </a:t>
            </a:r>
            <a:r>
              <a:rPr lang="en-US" altLang="en-US" b="1" dirty="0" smtClean="0">
                <a:solidFill>
                  <a:srgbClr val="FF0000"/>
                </a:solidFill>
              </a:rPr>
              <a:t>check in frequently with your Export Control attorney.</a:t>
            </a:r>
            <a:endParaRPr lang="en-US" altLang="en-US" b="1" dirty="0">
              <a:solidFill>
                <a:srgbClr val="FF0000"/>
              </a:solidFill>
            </a:endParaRPr>
          </a:p>
          <a:p>
            <a:endParaRPr lang="en-US" altLang="en-US" dirty="0" smtClean="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
              </a:spcAft>
              <a:buClr>
                <a:srgbClr val="000066"/>
              </a:buClr>
              <a:buFont typeface="Wingdings" pitchFamily="2" charset="2"/>
              <a:buChar char="§"/>
              <a:defRPr sz="2600">
                <a:solidFill>
                  <a:srgbClr val="333333"/>
                </a:solidFill>
                <a:latin typeface="Arial" charset="0"/>
              </a:defRPr>
            </a:lvl1pPr>
            <a:lvl2pPr marL="742950" indent="-285750" eaLnBrk="0" hangingPunct="0">
              <a:spcBef>
                <a:spcPct val="20000"/>
              </a:spcBef>
              <a:spcAft>
                <a:spcPct val="20000"/>
              </a:spcAft>
              <a:buClr>
                <a:srgbClr val="000066"/>
              </a:buClr>
              <a:buFont typeface="Arial" charset="0"/>
              <a:buChar char="–"/>
              <a:defRPr sz="2400">
                <a:solidFill>
                  <a:srgbClr val="333333"/>
                </a:solidFill>
                <a:latin typeface="Arial" charset="0"/>
              </a:defRPr>
            </a:lvl2pPr>
            <a:lvl3pPr marL="1143000" indent="-228600" eaLnBrk="0" hangingPunct="0">
              <a:buClr>
                <a:srgbClr val="000066"/>
              </a:buClr>
              <a:buChar char="•"/>
              <a:defRPr sz="2000">
                <a:solidFill>
                  <a:srgbClr val="333333"/>
                </a:solidFill>
                <a:latin typeface="Arial" charset="0"/>
              </a:defRPr>
            </a:lvl3pPr>
            <a:lvl4pPr marL="1600200" indent="-228600" eaLnBrk="0" hangingPunct="0">
              <a:spcBef>
                <a:spcPct val="20000"/>
              </a:spcBef>
              <a:buClr>
                <a:srgbClr val="000066"/>
              </a:buClr>
              <a:buFont typeface="Wingdings" pitchFamily="2" charset="2"/>
              <a:buChar char="s"/>
              <a:defRPr>
                <a:solidFill>
                  <a:srgbClr val="333333"/>
                </a:solidFill>
                <a:latin typeface="Arial" charset="0"/>
              </a:defRPr>
            </a:lvl4pPr>
            <a:lvl5pPr marL="2057400" indent="-228600" eaLnBrk="0" hangingPunct="0">
              <a:spcBef>
                <a:spcPct val="20000"/>
              </a:spcBef>
              <a:buClr>
                <a:srgbClr val="000066"/>
              </a:buClr>
              <a:buChar char="»"/>
              <a:defRPr>
                <a:solidFill>
                  <a:srgbClr val="333333"/>
                </a:solidFill>
                <a:latin typeface="Arial" charset="0"/>
              </a:defRPr>
            </a:lvl5pPr>
            <a:lvl6pPr marL="2514600" indent="-228600" eaLnBrk="0" fontAlgn="base" hangingPunct="0">
              <a:spcBef>
                <a:spcPct val="20000"/>
              </a:spcBef>
              <a:spcAft>
                <a:spcPct val="0"/>
              </a:spcAft>
              <a:buClr>
                <a:srgbClr val="000066"/>
              </a:buClr>
              <a:buChar char="»"/>
              <a:defRPr>
                <a:solidFill>
                  <a:srgbClr val="333333"/>
                </a:solidFill>
                <a:latin typeface="Arial" charset="0"/>
              </a:defRPr>
            </a:lvl6pPr>
            <a:lvl7pPr marL="2971800" indent="-228600" eaLnBrk="0" fontAlgn="base" hangingPunct="0">
              <a:spcBef>
                <a:spcPct val="20000"/>
              </a:spcBef>
              <a:spcAft>
                <a:spcPct val="0"/>
              </a:spcAft>
              <a:buClr>
                <a:srgbClr val="000066"/>
              </a:buClr>
              <a:buChar char="»"/>
              <a:defRPr>
                <a:solidFill>
                  <a:srgbClr val="333333"/>
                </a:solidFill>
                <a:latin typeface="Arial" charset="0"/>
              </a:defRPr>
            </a:lvl7pPr>
            <a:lvl8pPr marL="3429000" indent="-228600" eaLnBrk="0" fontAlgn="base" hangingPunct="0">
              <a:spcBef>
                <a:spcPct val="20000"/>
              </a:spcBef>
              <a:spcAft>
                <a:spcPct val="0"/>
              </a:spcAft>
              <a:buClr>
                <a:srgbClr val="000066"/>
              </a:buClr>
              <a:buChar char="»"/>
              <a:defRPr>
                <a:solidFill>
                  <a:srgbClr val="333333"/>
                </a:solidFill>
                <a:latin typeface="Arial" charset="0"/>
              </a:defRPr>
            </a:lvl8pPr>
            <a:lvl9pPr marL="3886200" indent="-228600" eaLnBrk="0" fontAlgn="base" hangingPunct="0">
              <a:spcBef>
                <a:spcPct val="20000"/>
              </a:spcBef>
              <a:spcAft>
                <a:spcPct val="0"/>
              </a:spcAft>
              <a:buClr>
                <a:srgbClr val="000066"/>
              </a:buClr>
              <a:buChar char="»"/>
              <a:defRPr>
                <a:solidFill>
                  <a:srgbClr val="333333"/>
                </a:solidFill>
                <a:latin typeface="Arial" charset="0"/>
              </a:defRPr>
            </a:lvl9pPr>
          </a:lstStyle>
          <a:p>
            <a:pPr eaLnBrk="1" hangingPunct="1">
              <a:spcBef>
                <a:spcPct val="0"/>
              </a:spcBef>
              <a:spcAft>
                <a:spcPct val="0"/>
              </a:spcAft>
              <a:buClrTx/>
              <a:buFontTx/>
              <a:buNone/>
            </a:pPr>
            <a:r>
              <a:rPr lang="en-US" altLang="en-US" sz="1000" smtClean="0">
                <a:solidFill>
                  <a:srgbClr val="000066"/>
                </a:solidFill>
              </a:rPr>
              <a:t>-</a:t>
            </a:r>
            <a:fld id="{E1FBFD1E-52C9-4D88-B2C8-FB8C8479517A}" type="slidenum">
              <a:rPr lang="en-US" altLang="en-US" sz="1000" smtClean="0">
                <a:solidFill>
                  <a:srgbClr val="000066"/>
                </a:solidFill>
              </a:rPr>
              <a:pPr eaLnBrk="1" hangingPunct="1">
                <a:spcBef>
                  <a:spcPct val="0"/>
                </a:spcBef>
                <a:spcAft>
                  <a:spcPct val="0"/>
                </a:spcAft>
                <a:buClrTx/>
                <a:buFontTx/>
                <a:buNone/>
              </a:pPr>
              <a:t>35</a:t>
            </a:fld>
            <a:r>
              <a:rPr lang="en-US" altLang="en-US" sz="1000" smtClean="0">
                <a:solidFill>
                  <a:srgbClr val="000066"/>
                </a:solidFill>
              </a:rPr>
              <a:t>-</a:t>
            </a:r>
          </a:p>
        </p:txBody>
      </p:sp>
    </p:spTree>
    <p:extLst>
      <p:ext uri="{BB962C8B-B14F-4D97-AF65-F5344CB8AC3E}">
        <p14:creationId xmlns:p14="http://schemas.microsoft.com/office/powerpoint/2010/main" val="1930947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altLang="en-US" sz="2800" dirty="0"/>
              <a:t>DFARS 252.204-7012 – Safeguarding Covered Defense Information and Cyber Incident Reporting (OCT 2016) </a:t>
            </a:r>
            <a:endParaRPr lang="en-US" sz="2800" dirty="0"/>
          </a:p>
        </p:txBody>
      </p:sp>
      <p:sp>
        <p:nvSpPr>
          <p:cNvPr id="3" name="Content Placeholder 2"/>
          <p:cNvSpPr>
            <a:spLocks noGrp="1"/>
          </p:cNvSpPr>
          <p:nvPr>
            <p:ph idx="1"/>
          </p:nvPr>
        </p:nvSpPr>
        <p:spPr/>
        <p:txBody>
          <a:bodyPr>
            <a:normAutofit fontScale="70000" lnSpcReduction="20000"/>
          </a:bodyPr>
          <a:lstStyle/>
          <a:p>
            <a:r>
              <a:rPr lang="en-US" sz="3400" dirty="0" smtClean="0"/>
              <a:t>The </a:t>
            </a:r>
            <a:r>
              <a:rPr lang="en-US" sz="3400" dirty="0"/>
              <a:t>Contractor shall implement </a:t>
            </a:r>
            <a:r>
              <a:rPr lang="en-US" sz="3400" b="1" dirty="0"/>
              <a:t>NIST SP 800-171</a:t>
            </a:r>
            <a:r>
              <a:rPr lang="en-US" sz="3400" dirty="0"/>
              <a:t>, as soon as practical, but not later than </a:t>
            </a:r>
            <a:r>
              <a:rPr lang="en-US" sz="3400" dirty="0">
                <a:solidFill>
                  <a:srgbClr val="FF0000"/>
                </a:solidFill>
              </a:rPr>
              <a:t>December 31, </a:t>
            </a:r>
            <a:r>
              <a:rPr lang="en-US" sz="3400" dirty="0" smtClean="0">
                <a:solidFill>
                  <a:srgbClr val="FF0000"/>
                </a:solidFill>
              </a:rPr>
              <a:t>2017</a:t>
            </a:r>
            <a:r>
              <a:rPr lang="en-US" sz="3400" dirty="0" smtClean="0"/>
              <a:t>.</a:t>
            </a:r>
          </a:p>
          <a:p>
            <a:pPr marL="0" indent="0">
              <a:buNone/>
            </a:pPr>
            <a:endParaRPr lang="en-US" sz="3400" dirty="0" smtClean="0"/>
          </a:p>
          <a:p>
            <a:r>
              <a:rPr lang="en-US" sz="3400" dirty="0" smtClean="0"/>
              <a:t>For contracts </a:t>
            </a:r>
            <a:r>
              <a:rPr lang="en-US" sz="3400" dirty="0"/>
              <a:t>awarded prior to October 1, 2017, the </a:t>
            </a:r>
            <a:r>
              <a:rPr lang="en-US" sz="3400" b="1" i="1" dirty="0" smtClean="0"/>
              <a:t>Contractor </a:t>
            </a:r>
            <a:r>
              <a:rPr lang="en-US" sz="3400" b="1" i="1" dirty="0"/>
              <a:t>must notify the DoD CIO</a:t>
            </a:r>
            <a:r>
              <a:rPr lang="en-US" sz="3400" dirty="0"/>
              <a:t>, via e-mail at osd.dibcsia@mail.mil </a:t>
            </a:r>
            <a:r>
              <a:rPr lang="en-US" sz="3400" b="1" i="1" dirty="0"/>
              <a:t>within 30 days of contract award</a:t>
            </a:r>
            <a:r>
              <a:rPr lang="en-US" sz="3400" dirty="0"/>
              <a:t>, of any security requirements specified by NIST SP 800-171 that are </a:t>
            </a:r>
            <a:r>
              <a:rPr lang="en-US" sz="3400" b="1" i="1" dirty="0"/>
              <a:t>not implemented at the time of contract </a:t>
            </a:r>
            <a:r>
              <a:rPr lang="en-US" sz="3400" b="1" i="1" dirty="0" smtClean="0"/>
              <a:t>award</a:t>
            </a:r>
            <a:r>
              <a:rPr lang="en-US" sz="3400" b="1" i="1" dirty="0" smtClean="0"/>
              <a:t>.</a:t>
            </a:r>
          </a:p>
          <a:p>
            <a:pPr marL="0" indent="0">
              <a:buNone/>
            </a:pPr>
            <a:endParaRPr lang="en-US" sz="3400" b="1" i="1" dirty="0"/>
          </a:p>
          <a:p>
            <a:r>
              <a:rPr lang="en-US" sz="3400" dirty="0"/>
              <a:t>The contractor shall submit written requests to vary from NIST SP 800-171 </a:t>
            </a:r>
            <a:r>
              <a:rPr lang="en-US" sz="3400" dirty="0" smtClean="0"/>
              <a:t>and it “need not implement any security requirement </a:t>
            </a:r>
            <a:r>
              <a:rPr lang="en-US" sz="3400" dirty="0"/>
              <a:t>adjudicated by an authorized representative of the DoD CIO to be nonapplicable or to have an alternative, but equally effective, security measure that may be implemented in its place.”</a:t>
            </a:r>
          </a:p>
          <a:p>
            <a:endParaRPr lang="en-US" sz="3400" dirty="0"/>
          </a:p>
          <a:p>
            <a:endParaRPr lang="en-US" dirty="0"/>
          </a:p>
          <a:p>
            <a:endParaRPr lang="en-US" dirty="0"/>
          </a:p>
        </p:txBody>
      </p:sp>
      <p:sp>
        <p:nvSpPr>
          <p:cNvPr id="4" name="Slide Number Placeholder 3"/>
          <p:cNvSpPr>
            <a:spLocks noGrp="1"/>
          </p:cNvSpPr>
          <p:nvPr>
            <p:ph type="sldNum" sz="quarter" idx="10"/>
          </p:nvPr>
        </p:nvSpPr>
        <p:spPr>
          <a:xfrm>
            <a:off x="4495800" y="6510338"/>
            <a:ext cx="381000" cy="217487"/>
          </a:xfrm>
        </p:spPr>
        <p:txBody>
          <a:bodyPr/>
          <a:lstStyle/>
          <a:p>
            <a:pPr>
              <a:defRPr/>
            </a:pPr>
            <a:fld id="{58187936-751A-454C-9D4B-9300F12A80F2}" type="slidenum">
              <a:rPr lang="en-US" smtClean="0"/>
              <a:pPr>
                <a:defRPr/>
              </a:pPr>
              <a:t>36</a:t>
            </a:fld>
            <a:endParaRPr lang="en-US" dirty="0"/>
          </a:p>
        </p:txBody>
      </p:sp>
    </p:spTree>
    <p:extLst>
      <p:ext uri="{BB962C8B-B14F-4D97-AF65-F5344CB8AC3E}">
        <p14:creationId xmlns:p14="http://schemas.microsoft.com/office/powerpoint/2010/main" val="2781307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altLang="en-US" sz="2800" dirty="0"/>
              <a:t>DFARS 252.204-7012 – </a:t>
            </a:r>
            <a:r>
              <a:rPr lang="en-US" altLang="en-US" sz="2800" dirty="0" smtClean="0"/>
              <a:t>I’m a guy who like to ask why?  </a:t>
            </a:r>
            <a:endParaRPr lang="en-US" sz="2800" dirty="0"/>
          </a:p>
        </p:txBody>
      </p:sp>
      <p:sp>
        <p:nvSpPr>
          <p:cNvPr id="3" name="Content Placeholder 2"/>
          <p:cNvSpPr>
            <a:spLocks noGrp="1"/>
          </p:cNvSpPr>
          <p:nvPr>
            <p:ph idx="1"/>
          </p:nvPr>
        </p:nvSpPr>
        <p:spPr/>
        <p:txBody>
          <a:bodyPr>
            <a:normAutofit fontScale="70000" lnSpcReduction="20000"/>
          </a:bodyPr>
          <a:lstStyle/>
          <a:p>
            <a:r>
              <a:rPr lang="en-US" sz="3400" dirty="0" smtClean="0"/>
              <a:t>Structured </a:t>
            </a:r>
            <a:r>
              <a:rPr lang="en-US" sz="3400" dirty="0"/>
              <a:t>to ensure that unclassified DoD information residing on a contractor’s internal information system is safeguarded from cyber incidents, and that any consequences associated with the loss of this information are assessed and minimized via the cyber incident reporting and damage assessment processes. </a:t>
            </a:r>
            <a:endParaRPr lang="en-US" sz="3400" dirty="0" smtClean="0"/>
          </a:p>
          <a:p>
            <a:endParaRPr lang="en-US" sz="3400" dirty="0"/>
          </a:p>
          <a:p>
            <a:endParaRPr lang="en-US" dirty="0"/>
          </a:p>
          <a:p>
            <a:endParaRPr lang="en-US" dirty="0"/>
          </a:p>
        </p:txBody>
      </p:sp>
      <p:sp>
        <p:nvSpPr>
          <p:cNvPr id="4" name="Slide Number Placeholder 3"/>
          <p:cNvSpPr>
            <a:spLocks noGrp="1"/>
          </p:cNvSpPr>
          <p:nvPr>
            <p:ph type="sldNum" sz="quarter" idx="10"/>
          </p:nvPr>
        </p:nvSpPr>
        <p:spPr>
          <a:xfrm>
            <a:off x="4495800" y="6510338"/>
            <a:ext cx="381000" cy="217487"/>
          </a:xfrm>
        </p:spPr>
        <p:txBody>
          <a:bodyPr/>
          <a:lstStyle/>
          <a:p>
            <a:pPr>
              <a:defRPr/>
            </a:pPr>
            <a:fld id="{58187936-751A-454C-9D4B-9300F12A80F2}" type="slidenum">
              <a:rPr lang="en-US" smtClean="0"/>
              <a:pPr>
                <a:defRPr/>
              </a:pPr>
              <a:t>37</a:t>
            </a:fld>
            <a:endParaRPr lang="en-US" dirty="0"/>
          </a:p>
        </p:txBody>
      </p:sp>
    </p:spTree>
    <p:extLst>
      <p:ext uri="{BB962C8B-B14F-4D97-AF65-F5344CB8AC3E}">
        <p14:creationId xmlns:p14="http://schemas.microsoft.com/office/powerpoint/2010/main" val="3874157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Jurisdiction </a:t>
            </a:r>
            <a:endParaRPr lang="en-US" dirty="0"/>
          </a:p>
        </p:txBody>
      </p:sp>
      <p:sp>
        <p:nvSpPr>
          <p:cNvPr id="3" name="Content Placeholder 2"/>
          <p:cNvSpPr>
            <a:spLocks noGrp="1"/>
          </p:cNvSpPr>
          <p:nvPr>
            <p:ph idx="1"/>
          </p:nvPr>
        </p:nvSpPr>
        <p:spPr/>
        <p:txBody>
          <a:bodyPr/>
          <a:lstStyle/>
          <a:p>
            <a:r>
              <a:rPr lang="en-US" sz="2400" dirty="0" smtClean="0"/>
              <a:t>The United States export controls laws and regulations assert </a:t>
            </a:r>
            <a:r>
              <a:rPr lang="en-US" sz="2400" dirty="0"/>
              <a:t>jurisdiction based upon </a:t>
            </a:r>
            <a:r>
              <a:rPr lang="en-US" sz="2400" dirty="0" smtClean="0"/>
              <a:t>the nationality </a:t>
            </a:r>
            <a:r>
              <a:rPr lang="en-US" sz="2400" dirty="0"/>
              <a:t>of the </a:t>
            </a:r>
            <a:r>
              <a:rPr lang="en-US" sz="2400" dirty="0" smtClean="0"/>
              <a:t>entity/person, the location </a:t>
            </a:r>
            <a:r>
              <a:rPr lang="en-US" sz="2400" dirty="0"/>
              <a:t>of the </a:t>
            </a:r>
            <a:r>
              <a:rPr lang="en-US" sz="2400" dirty="0" smtClean="0"/>
              <a:t>entity/person, </a:t>
            </a:r>
            <a:r>
              <a:rPr lang="en-US" sz="2400" dirty="0"/>
              <a:t>and origin of the </a:t>
            </a:r>
            <a:r>
              <a:rPr lang="en-US" sz="2400" dirty="0" smtClean="0"/>
              <a:t>goods:</a:t>
            </a:r>
          </a:p>
          <a:p>
            <a:endParaRPr lang="en-US" sz="2400" dirty="0" smtClean="0"/>
          </a:p>
          <a:p>
            <a:pPr lvl="1"/>
            <a:r>
              <a:rPr lang="en-US" sz="2400" dirty="0" smtClean="0"/>
              <a:t>U.S</a:t>
            </a:r>
            <a:r>
              <a:rPr lang="en-US" sz="2400" dirty="0"/>
              <a:t>. </a:t>
            </a:r>
            <a:r>
              <a:rPr lang="en-US" sz="2400" dirty="0" smtClean="0"/>
              <a:t>persons</a:t>
            </a:r>
          </a:p>
          <a:p>
            <a:pPr lvl="1"/>
            <a:r>
              <a:rPr lang="en-US" sz="2400" dirty="0" smtClean="0"/>
              <a:t>U.S</a:t>
            </a:r>
            <a:r>
              <a:rPr lang="en-US" sz="2400" dirty="0"/>
              <a:t>. </a:t>
            </a:r>
            <a:r>
              <a:rPr lang="en-US" sz="2400" dirty="0" smtClean="0"/>
              <a:t>territory</a:t>
            </a:r>
          </a:p>
          <a:p>
            <a:pPr lvl="1"/>
            <a:r>
              <a:rPr lang="en-US" sz="2400" dirty="0" smtClean="0"/>
              <a:t>U.S</a:t>
            </a:r>
            <a:r>
              <a:rPr lang="en-US" sz="2400" dirty="0"/>
              <a:t>. origin</a:t>
            </a:r>
          </a:p>
          <a:p>
            <a:r>
              <a:rPr lang="en-US" sz="2400" dirty="0" smtClean="0">
                <a:solidFill>
                  <a:srgbClr val="FF0000"/>
                </a:solidFill>
              </a:rPr>
              <a:t>What does that mean?</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pPr>
              <a:defRPr/>
            </a:pPr>
            <a:fld id="{D05C9760-FC83-4C36-BA76-8E777E5FBBBD}" type="slidenum">
              <a:rPr lang="en-US" smtClean="0"/>
              <a:pPr>
                <a:defRPr/>
              </a:pPr>
              <a:t>4</a:t>
            </a:fld>
            <a:endParaRPr lang="en-US"/>
          </a:p>
        </p:txBody>
      </p:sp>
    </p:spTree>
    <p:extLst>
      <p:ext uri="{BB962C8B-B14F-4D97-AF65-F5344CB8AC3E}">
        <p14:creationId xmlns:p14="http://schemas.microsoft.com/office/powerpoint/2010/main" val="406415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Jurisdiction-Extraterritoriality</a:t>
            </a:r>
            <a:endParaRPr lang="en-US" dirty="0"/>
          </a:p>
        </p:txBody>
      </p:sp>
      <p:sp>
        <p:nvSpPr>
          <p:cNvPr id="3" name="Content Placeholder 2"/>
          <p:cNvSpPr>
            <a:spLocks noGrp="1"/>
          </p:cNvSpPr>
          <p:nvPr>
            <p:ph idx="1"/>
          </p:nvPr>
        </p:nvSpPr>
        <p:spPr/>
        <p:txBody>
          <a:bodyPr/>
          <a:lstStyle/>
          <a:p>
            <a:r>
              <a:rPr lang="en-US" sz="2400" dirty="0" smtClean="0"/>
              <a:t>The jurisdiction “</a:t>
            </a:r>
            <a:r>
              <a:rPr lang="en-US" sz="2400" dirty="0"/>
              <a:t>follows the part” and is derived </a:t>
            </a:r>
            <a:r>
              <a:rPr lang="en-US" sz="2400" dirty="0" smtClean="0"/>
              <a:t>from the </a:t>
            </a:r>
            <a:r>
              <a:rPr lang="en-US" sz="2400" dirty="0"/>
              <a:t>“U.S. nationality” of the item or service exported from the United </a:t>
            </a:r>
            <a:r>
              <a:rPr lang="en-US" sz="2400" dirty="0" smtClean="0"/>
              <a:t>States and applies to all of the following, with some exceptions: </a:t>
            </a:r>
          </a:p>
          <a:p>
            <a:pPr lvl="1"/>
            <a:r>
              <a:rPr lang="en-US" sz="2400" dirty="0" smtClean="0"/>
              <a:t>Items </a:t>
            </a:r>
            <a:r>
              <a:rPr lang="en-US" sz="2400" dirty="0"/>
              <a:t>in the United States, </a:t>
            </a:r>
            <a:r>
              <a:rPr lang="en-US" sz="2400" dirty="0" smtClean="0"/>
              <a:t>regardless of origin</a:t>
            </a:r>
            <a:endParaRPr lang="en-US" sz="2400" dirty="0"/>
          </a:p>
          <a:p>
            <a:pPr lvl="1"/>
            <a:r>
              <a:rPr lang="en-US" sz="2400" dirty="0" smtClean="0"/>
              <a:t>All </a:t>
            </a:r>
            <a:r>
              <a:rPr lang="en-US" sz="2400" dirty="0"/>
              <a:t>items of U.S. origin, </a:t>
            </a:r>
            <a:r>
              <a:rPr lang="en-US" sz="2400" dirty="0" smtClean="0"/>
              <a:t>wherever located</a:t>
            </a:r>
            <a:endParaRPr lang="en-US" sz="2400" dirty="0"/>
          </a:p>
          <a:p>
            <a:pPr lvl="1"/>
            <a:r>
              <a:rPr lang="en-US" sz="2400" dirty="0" smtClean="0"/>
              <a:t>Foreign-made </a:t>
            </a:r>
            <a:r>
              <a:rPr lang="en-US" sz="2400" dirty="0"/>
              <a:t>items that incorporate more than </a:t>
            </a:r>
            <a:r>
              <a:rPr lang="en-US" sz="2400" i="1" dirty="0"/>
              <a:t>de </a:t>
            </a:r>
            <a:r>
              <a:rPr lang="en-US" sz="2400" i="1" dirty="0" err="1"/>
              <a:t>minimis</a:t>
            </a:r>
            <a:r>
              <a:rPr lang="en-US" sz="2400" i="1" dirty="0"/>
              <a:t> </a:t>
            </a:r>
            <a:r>
              <a:rPr lang="en-US" sz="2400" dirty="0"/>
              <a:t>amounts of </a:t>
            </a:r>
            <a:r>
              <a:rPr lang="en-US" sz="2400" dirty="0" smtClean="0"/>
              <a:t>controlled U.S</a:t>
            </a:r>
            <a:r>
              <a:rPr lang="en-US" sz="2400" dirty="0"/>
              <a:t>. content (parts, components, materials, subassemblies, etc.)</a:t>
            </a:r>
          </a:p>
          <a:p>
            <a:pPr lvl="1"/>
            <a:r>
              <a:rPr lang="en-US" sz="2400" dirty="0" smtClean="0"/>
              <a:t>Foreign-made </a:t>
            </a:r>
            <a:r>
              <a:rPr lang="en-US" sz="2400" dirty="0"/>
              <a:t>items that are the direct </a:t>
            </a:r>
            <a:r>
              <a:rPr lang="en-US" sz="2400" dirty="0" smtClean="0"/>
              <a:t>product of </a:t>
            </a:r>
            <a:r>
              <a:rPr lang="en-US" sz="2400" dirty="0"/>
              <a:t>certain U.S. origin technology or software</a:t>
            </a:r>
          </a:p>
          <a:p>
            <a:endParaRPr lang="en-US" dirty="0" smtClean="0"/>
          </a:p>
        </p:txBody>
      </p:sp>
      <p:sp>
        <p:nvSpPr>
          <p:cNvPr id="4" name="Slide Number Placeholder 3"/>
          <p:cNvSpPr>
            <a:spLocks noGrp="1"/>
          </p:cNvSpPr>
          <p:nvPr>
            <p:ph type="sldNum" sz="quarter" idx="10"/>
          </p:nvPr>
        </p:nvSpPr>
        <p:spPr/>
        <p:txBody>
          <a:bodyPr/>
          <a:lstStyle/>
          <a:p>
            <a:pPr>
              <a:defRPr/>
            </a:pPr>
            <a:fld id="{D05C9760-FC83-4C36-BA76-8E777E5FBBBD}" type="slidenum">
              <a:rPr lang="en-US" smtClean="0"/>
              <a:pPr>
                <a:defRPr/>
              </a:pPr>
              <a:t>5</a:t>
            </a:fld>
            <a:endParaRPr lang="en-US"/>
          </a:p>
        </p:txBody>
      </p:sp>
    </p:spTree>
    <p:extLst>
      <p:ext uri="{BB962C8B-B14F-4D97-AF65-F5344CB8AC3E}">
        <p14:creationId xmlns:p14="http://schemas.microsoft.com/office/powerpoint/2010/main" val="469822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Jurisdiction-Extraterritoriality</a:t>
            </a:r>
            <a:endParaRPr lang="en-US" dirty="0"/>
          </a:p>
        </p:txBody>
      </p:sp>
      <p:sp>
        <p:nvSpPr>
          <p:cNvPr id="3" name="Content Placeholder 2"/>
          <p:cNvSpPr>
            <a:spLocks noGrp="1"/>
          </p:cNvSpPr>
          <p:nvPr>
            <p:ph idx="1"/>
          </p:nvPr>
        </p:nvSpPr>
        <p:spPr/>
        <p:txBody>
          <a:bodyPr/>
          <a:lstStyle/>
          <a:p>
            <a:r>
              <a:rPr lang="en-US" sz="2400" dirty="0" smtClean="0"/>
              <a:t>Jurisdiction </a:t>
            </a:r>
            <a:r>
              <a:rPr lang="en-US" sz="2400" dirty="0"/>
              <a:t>is based on the nationality of the controlled goods and technology </a:t>
            </a:r>
            <a:r>
              <a:rPr lang="en-US" sz="2400" dirty="0" smtClean="0"/>
              <a:t>as well </a:t>
            </a:r>
            <a:r>
              <a:rPr lang="en-US" sz="2400" dirty="0"/>
              <a:t>as the nationality of the person receiving or exporting them. </a:t>
            </a:r>
            <a:endParaRPr lang="en-US" sz="2400" dirty="0" smtClean="0"/>
          </a:p>
          <a:p>
            <a:r>
              <a:rPr lang="en-US" sz="2400" dirty="0" smtClean="0"/>
              <a:t>A U.S</a:t>
            </a:r>
            <a:r>
              <a:rPr lang="en-US" sz="2400" dirty="0"/>
              <a:t>. </a:t>
            </a:r>
            <a:r>
              <a:rPr lang="en-US" sz="2400" dirty="0" smtClean="0"/>
              <a:t>person, wherever </a:t>
            </a:r>
            <a:r>
              <a:rPr lang="en-US" sz="2400" dirty="0"/>
              <a:t>located, will be subject to U.S. export laws and regulations whether dealing with U.S</a:t>
            </a:r>
            <a:r>
              <a:rPr lang="en-US" sz="2400" dirty="0" smtClean="0"/>
              <a:t>. or </a:t>
            </a:r>
            <a:r>
              <a:rPr lang="en-US" sz="2400" dirty="0"/>
              <a:t>foreign origin goods. </a:t>
            </a:r>
            <a:endParaRPr lang="en-US" sz="2400" dirty="0" smtClean="0"/>
          </a:p>
          <a:p>
            <a:r>
              <a:rPr lang="en-US" sz="2400" dirty="0" smtClean="0"/>
              <a:t>U.S</a:t>
            </a:r>
            <a:r>
              <a:rPr lang="en-US" sz="2400" dirty="0"/>
              <a:t>. export controls “follow the part</a:t>
            </a:r>
            <a:r>
              <a:rPr lang="en-US" sz="2400" dirty="0" smtClean="0"/>
              <a:t>,” therefore, non U.S. persons subject </a:t>
            </a:r>
            <a:r>
              <a:rPr lang="en-US" sz="2400" dirty="0"/>
              <a:t>to U.S. export controls when exporting goods or technology from </a:t>
            </a:r>
            <a:r>
              <a:rPr lang="en-US" sz="2400" dirty="0" smtClean="0"/>
              <a:t>the United </a:t>
            </a:r>
            <a:r>
              <a:rPr lang="en-US" sz="2400" dirty="0"/>
              <a:t>States or when dealing with U.S. origin controlled goods and technology, inside </a:t>
            </a:r>
            <a:r>
              <a:rPr lang="en-US" sz="2400" dirty="0" smtClean="0"/>
              <a:t>or outside </a:t>
            </a:r>
            <a:r>
              <a:rPr lang="en-US" sz="2400" dirty="0"/>
              <a:t>the U.S., because the goods or technology retain their “U.S. nationality”. </a:t>
            </a:r>
            <a:endParaRPr lang="en-US" sz="2400" dirty="0" smtClean="0"/>
          </a:p>
        </p:txBody>
      </p:sp>
      <p:sp>
        <p:nvSpPr>
          <p:cNvPr id="4" name="Slide Number Placeholder 3"/>
          <p:cNvSpPr>
            <a:spLocks noGrp="1"/>
          </p:cNvSpPr>
          <p:nvPr>
            <p:ph type="sldNum" sz="quarter" idx="10"/>
          </p:nvPr>
        </p:nvSpPr>
        <p:spPr/>
        <p:txBody>
          <a:bodyPr/>
          <a:lstStyle/>
          <a:p>
            <a:pPr>
              <a:defRPr/>
            </a:pPr>
            <a:fld id="{D05C9760-FC83-4C36-BA76-8E777E5FBBBD}" type="slidenum">
              <a:rPr lang="en-US" smtClean="0"/>
              <a:pPr>
                <a:defRPr/>
              </a:pPr>
              <a:t>6</a:t>
            </a:fld>
            <a:endParaRPr lang="en-US"/>
          </a:p>
        </p:txBody>
      </p:sp>
    </p:spTree>
    <p:extLst>
      <p:ext uri="{BB962C8B-B14F-4D97-AF65-F5344CB8AC3E}">
        <p14:creationId xmlns:p14="http://schemas.microsoft.com/office/powerpoint/2010/main" val="301319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Still </a:t>
            </a:r>
            <a:r>
              <a:rPr lang="en-US" dirty="0" err="1" smtClean="0"/>
              <a:t>ITAR</a:t>
            </a:r>
            <a:r>
              <a:rPr lang="en-US" dirty="0" smtClean="0"/>
              <a:t>	</a:t>
            </a:r>
            <a:endParaRPr lang="en-US" dirty="0"/>
          </a:p>
        </p:txBody>
      </p:sp>
      <p:sp>
        <p:nvSpPr>
          <p:cNvPr id="3" name="Content Placeholder 2"/>
          <p:cNvSpPr>
            <a:spLocks noGrp="1"/>
          </p:cNvSpPr>
          <p:nvPr>
            <p:ph idx="1"/>
          </p:nvPr>
        </p:nvSpPr>
        <p:spPr/>
        <p:txBody>
          <a:bodyPr/>
          <a:lstStyle/>
          <a:p>
            <a:r>
              <a:rPr lang="en-US" dirty="0" smtClean="0"/>
              <a:t>Category </a:t>
            </a:r>
            <a:r>
              <a:rPr lang="en-US" dirty="0"/>
              <a:t>I – Firearms, Close Assault Weapons and Combat </a:t>
            </a:r>
            <a:r>
              <a:rPr lang="en-US" dirty="0" smtClean="0"/>
              <a:t>Shotguns</a:t>
            </a:r>
          </a:p>
          <a:p>
            <a:pPr marL="0" indent="0">
              <a:buNone/>
            </a:pPr>
            <a:endParaRPr lang="en-US" dirty="0"/>
          </a:p>
          <a:p>
            <a:r>
              <a:rPr lang="en-US" dirty="0" smtClean="0"/>
              <a:t>Category </a:t>
            </a:r>
            <a:r>
              <a:rPr lang="en-US" dirty="0"/>
              <a:t>II Guns and </a:t>
            </a:r>
            <a:r>
              <a:rPr lang="en-US" dirty="0" smtClean="0"/>
              <a:t>Armament</a:t>
            </a:r>
          </a:p>
          <a:p>
            <a:pPr marL="0" indent="0">
              <a:buNone/>
            </a:pPr>
            <a:endParaRPr lang="en-US" dirty="0"/>
          </a:p>
          <a:p>
            <a:r>
              <a:rPr lang="en-US" dirty="0" smtClean="0"/>
              <a:t>Category </a:t>
            </a:r>
            <a:r>
              <a:rPr lang="en-US" dirty="0"/>
              <a:t>III – </a:t>
            </a:r>
            <a:r>
              <a:rPr lang="en-US" dirty="0" smtClean="0"/>
              <a:t>Ammunition/Ordnance</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7</a:t>
            </a:fld>
            <a:r>
              <a:rPr lang="en-US" smtClean="0"/>
              <a:t>-</a:t>
            </a:r>
            <a:endParaRPr lang="en-US"/>
          </a:p>
        </p:txBody>
      </p:sp>
    </p:spTree>
    <p:extLst>
      <p:ext uri="{BB962C8B-B14F-4D97-AF65-F5344CB8AC3E}">
        <p14:creationId xmlns:p14="http://schemas.microsoft.com/office/powerpoint/2010/main" val="3427470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r>
              <a:rPr lang="en-US" dirty="0" err="1" smtClean="0"/>
              <a:t>ITAR</a:t>
            </a:r>
            <a:r>
              <a:rPr lang="en-US" dirty="0" smtClean="0"/>
              <a:t>            EAR</a:t>
            </a:r>
            <a:endParaRPr lang="en-US" dirty="0"/>
          </a:p>
        </p:txBody>
      </p:sp>
      <p:sp>
        <p:nvSpPr>
          <p:cNvPr id="3" name="Content Placeholder 2"/>
          <p:cNvSpPr>
            <a:spLocks noGrp="1"/>
          </p:cNvSpPr>
          <p:nvPr>
            <p:ph idx="1"/>
          </p:nvPr>
        </p:nvSpPr>
        <p:spPr/>
        <p:txBody>
          <a:bodyPr/>
          <a:lstStyle/>
          <a:p>
            <a:r>
              <a:rPr lang="en-US" dirty="0" smtClean="0"/>
              <a:t>Certain </a:t>
            </a:r>
            <a:r>
              <a:rPr lang="en-US" dirty="0"/>
              <a:t>items and “specially designed” parts and components of </a:t>
            </a:r>
            <a:r>
              <a:rPr lang="en-US" dirty="0" smtClean="0"/>
              <a:t>Cat. </a:t>
            </a:r>
            <a:r>
              <a:rPr lang="en-US" dirty="0"/>
              <a:t>IV, V, VI, VII, VIII, IX, X, XI, </a:t>
            </a:r>
            <a:r>
              <a:rPr lang="en-US" dirty="0">
                <a:solidFill>
                  <a:srgbClr val="FF0000"/>
                </a:solidFill>
              </a:rPr>
              <a:t>XII</a:t>
            </a:r>
            <a:r>
              <a:rPr lang="en-US" dirty="0"/>
              <a:t>, XIII, </a:t>
            </a:r>
            <a:r>
              <a:rPr lang="en-US" dirty="0">
                <a:solidFill>
                  <a:srgbClr val="FF0000"/>
                </a:solidFill>
              </a:rPr>
              <a:t>XIV</a:t>
            </a:r>
            <a:r>
              <a:rPr lang="en-US" dirty="0"/>
              <a:t>, XV, XVI, </a:t>
            </a:r>
            <a:r>
              <a:rPr lang="en-US" dirty="0">
                <a:solidFill>
                  <a:srgbClr val="FF0000"/>
                </a:solidFill>
              </a:rPr>
              <a:t>XVIII</a:t>
            </a:r>
            <a:r>
              <a:rPr lang="en-US" dirty="0"/>
              <a:t>, XIX and </a:t>
            </a:r>
            <a:r>
              <a:rPr lang="en-US" dirty="0" smtClean="0"/>
              <a:t>XX</a:t>
            </a:r>
          </a:p>
          <a:p>
            <a:r>
              <a:rPr lang="en-US" dirty="0" smtClean="0"/>
              <a:t>Fire </a:t>
            </a:r>
            <a:r>
              <a:rPr lang="en-US" dirty="0"/>
              <a:t>Control/Sensors/Night </a:t>
            </a:r>
            <a:r>
              <a:rPr lang="en-US" dirty="0" smtClean="0"/>
              <a:t>Vision transition end date: </a:t>
            </a:r>
            <a:r>
              <a:rPr lang="en-US" dirty="0" smtClean="0">
                <a:solidFill>
                  <a:srgbClr val="FF0000"/>
                </a:solidFill>
              </a:rPr>
              <a:t>12/30/2018</a:t>
            </a:r>
          </a:p>
          <a:p>
            <a:r>
              <a:rPr lang="en-US" dirty="0" smtClean="0"/>
              <a:t>Toxicological Agents transition end date:</a:t>
            </a:r>
          </a:p>
          <a:p>
            <a:pPr marL="0" indent="0">
              <a:buNone/>
            </a:pPr>
            <a:r>
              <a:rPr lang="en-US" dirty="0" smtClean="0"/>
              <a:t>    </a:t>
            </a:r>
            <a:r>
              <a:rPr lang="en-US" dirty="0" smtClean="0">
                <a:solidFill>
                  <a:srgbClr val="FF0000"/>
                </a:solidFill>
              </a:rPr>
              <a:t>12/30/2018</a:t>
            </a:r>
          </a:p>
          <a:p>
            <a:r>
              <a:rPr lang="en-US" dirty="0" smtClean="0"/>
              <a:t>Directed </a:t>
            </a:r>
            <a:r>
              <a:rPr lang="en-US" dirty="0"/>
              <a:t>Energy </a:t>
            </a:r>
            <a:r>
              <a:rPr lang="en-US" dirty="0" smtClean="0"/>
              <a:t>Weapons transition end date:</a:t>
            </a:r>
          </a:p>
          <a:p>
            <a:pPr marL="0" indent="0">
              <a:buNone/>
            </a:pPr>
            <a:r>
              <a:rPr lang="en-US" dirty="0"/>
              <a:t> </a:t>
            </a:r>
            <a:r>
              <a:rPr lang="en-US" dirty="0" smtClean="0"/>
              <a:t>   </a:t>
            </a:r>
            <a:r>
              <a:rPr lang="en-US" dirty="0" smtClean="0">
                <a:solidFill>
                  <a:srgbClr val="FF0000"/>
                </a:solidFill>
              </a:rPr>
              <a:t>12/30/2018</a:t>
            </a:r>
            <a:r>
              <a:rPr lang="en-US" dirty="0"/>
              <a:t>	</a:t>
            </a:r>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8</a:t>
            </a:fld>
            <a:r>
              <a:rPr lang="en-US" smtClean="0"/>
              <a:t>-</a:t>
            </a:r>
            <a:endParaRPr lang="en-US"/>
          </a:p>
        </p:txBody>
      </p:sp>
      <p:sp>
        <p:nvSpPr>
          <p:cNvPr id="5" name="Right Arrow 4"/>
          <p:cNvSpPr/>
          <p:nvPr/>
        </p:nvSpPr>
        <p:spPr>
          <a:xfrm>
            <a:off x="3009900" y="914400"/>
            <a:ext cx="838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28108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ECR</a:t>
            </a:r>
            <a:r>
              <a:rPr lang="en-US" dirty="0" smtClean="0"/>
              <a:t>: </a:t>
            </a:r>
            <a:r>
              <a:rPr lang="en-US" dirty="0" err="1" smtClean="0"/>
              <a:t>ITAR</a:t>
            </a:r>
            <a:r>
              <a:rPr lang="en-US" dirty="0" smtClean="0"/>
              <a:t>            EAR</a:t>
            </a:r>
            <a:endParaRPr lang="en-US" dirty="0"/>
          </a:p>
        </p:txBody>
      </p:sp>
      <p:sp>
        <p:nvSpPr>
          <p:cNvPr id="4" name="Slide Number Placeholder 3"/>
          <p:cNvSpPr>
            <a:spLocks noGrp="1"/>
          </p:cNvSpPr>
          <p:nvPr>
            <p:ph type="sldNum" sz="quarter" idx="10"/>
          </p:nvPr>
        </p:nvSpPr>
        <p:spPr/>
        <p:txBody>
          <a:bodyPr/>
          <a:lstStyle/>
          <a:p>
            <a:pPr>
              <a:defRPr/>
            </a:pPr>
            <a:r>
              <a:rPr lang="en-US" smtClean="0"/>
              <a:t>-</a:t>
            </a:r>
            <a:fld id="{7373D9C9-6A96-46BF-B051-3501630FA759}" type="slidenum">
              <a:rPr lang="en-US" smtClean="0"/>
              <a:pPr>
                <a:defRPr/>
              </a:pPr>
              <a:t>9</a:t>
            </a:fld>
            <a:r>
              <a:rPr lang="en-US" smtClean="0"/>
              <a:t>-</a:t>
            </a:r>
            <a:endParaRPr lang="en-US"/>
          </a:p>
        </p:txBody>
      </p:sp>
      <p:sp>
        <p:nvSpPr>
          <p:cNvPr id="5" name="Right Arrow 4"/>
          <p:cNvSpPr/>
          <p:nvPr/>
        </p:nvSpPr>
        <p:spPr>
          <a:xfrm>
            <a:off x="3009900" y="914400"/>
            <a:ext cx="838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291" y="1881188"/>
            <a:ext cx="8295618"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39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2480</TotalTime>
  <Words>2023</Words>
  <Application>Microsoft Office PowerPoint</Application>
  <PresentationFormat>On-screen Show (4:3)</PresentationFormat>
  <Paragraphs>230</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Export Controls Workshop</vt:lpstr>
      <vt:lpstr>Export Controls-Purpose and Scope  …lest we forget</vt:lpstr>
      <vt:lpstr>What is controlled? Why?  By Whom?</vt:lpstr>
      <vt:lpstr>U.S. Jurisdiction </vt:lpstr>
      <vt:lpstr>U.S. Jurisdiction-Extraterritoriality</vt:lpstr>
      <vt:lpstr>U.S. Jurisdiction-Extraterritoriality</vt:lpstr>
      <vt:lpstr>ECR: Still ITAR </vt:lpstr>
      <vt:lpstr>ECR: ITAR            EAR</vt:lpstr>
      <vt:lpstr>ECR: ITAR            EAR</vt:lpstr>
      <vt:lpstr>ECR: ITAR            EAR</vt:lpstr>
      <vt:lpstr>ECR: ITAR            EAR</vt:lpstr>
      <vt:lpstr>ECR: Why is transition so important? </vt:lpstr>
      <vt:lpstr>ECR </vt:lpstr>
      <vt:lpstr>ECR </vt:lpstr>
      <vt:lpstr>ITAR: Presumed Denial  a/k/a License Policy NFW</vt:lpstr>
      <vt:lpstr>ITAR or EAR? Order of Review</vt:lpstr>
      <vt:lpstr>ITAR § 121.1(b)(1) Order of Review</vt:lpstr>
      <vt:lpstr>ITAR §120.41   Specially designed </vt:lpstr>
      <vt:lpstr>ITAR §120.41   Specially designed </vt:lpstr>
      <vt:lpstr>ITAR – Penalties  </vt:lpstr>
      <vt:lpstr>EAR – Penalties </vt:lpstr>
      <vt:lpstr>Penalties…</vt:lpstr>
      <vt:lpstr>DDTC's Blue Lantern </vt:lpstr>
      <vt:lpstr>EAR (Commerce Control List)</vt:lpstr>
      <vt:lpstr>EAR (Commerce Control List)</vt:lpstr>
      <vt:lpstr>EAR (Commerce Control List)</vt:lpstr>
      <vt:lpstr>ECCN of a 600 series controlled item</vt:lpstr>
      <vt:lpstr>EAR-Controlled Technology &amp; Software  </vt:lpstr>
      <vt:lpstr>EAR-Controlled Technology &amp; Software  </vt:lpstr>
      <vt:lpstr>Examples of License Exceptions  </vt:lpstr>
      <vt:lpstr>OFAC Administered Sanctions</vt:lpstr>
      <vt:lpstr>OFAC List-Based Sanctions</vt:lpstr>
      <vt:lpstr>OFAC Comprehensive Sanctions</vt:lpstr>
      <vt:lpstr>OFAC Sectoral Sanctions</vt:lpstr>
      <vt:lpstr>OFAC </vt:lpstr>
      <vt:lpstr>DFARS 252.204-7012 – Safeguarding Covered Defense Information and Cyber Incident Reporting (OCT 2016) </vt:lpstr>
      <vt:lpstr>DFARS 252.204-7012 – I’m a guy who like to ask why?  </vt:lpstr>
    </vt:vector>
  </TitlesOfParts>
  <Company>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melaw</dc:creator>
  <cp:lastModifiedBy>Zlatko Hadzismajlovic</cp:lastModifiedBy>
  <cp:revision>121</cp:revision>
  <cp:lastPrinted>2014-02-20T21:23:26Z</cp:lastPrinted>
  <dcterms:created xsi:type="dcterms:W3CDTF">2007-01-22T16:29:04Z</dcterms:created>
  <dcterms:modified xsi:type="dcterms:W3CDTF">2018-03-06T19:36:35Z</dcterms:modified>
</cp:coreProperties>
</file>