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68" r:id="rId2"/>
    <p:sldMasterId id="2147483672" r:id="rId3"/>
    <p:sldMasterId id="2147483670" r:id="rId4"/>
  </p:sldMasterIdLst>
  <p:notesMasterIdLst>
    <p:notesMasterId r:id="rId24"/>
  </p:notesMasterIdLst>
  <p:handoutMasterIdLst>
    <p:handoutMasterId r:id="rId25"/>
  </p:handoutMasterIdLst>
  <p:sldIdLst>
    <p:sldId id="256" r:id="rId5"/>
    <p:sldId id="479" r:id="rId6"/>
    <p:sldId id="480" r:id="rId7"/>
    <p:sldId id="483" r:id="rId8"/>
    <p:sldId id="482" r:id="rId9"/>
    <p:sldId id="453" r:id="rId10"/>
    <p:sldId id="465" r:id="rId11"/>
    <p:sldId id="469" r:id="rId12"/>
    <p:sldId id="475" r:id="rId13"/>
    <p:sldId id="466" r:id="rId14"/>
    <p:sldId id="468" r:id="rId15"/>
    <p:sldId id="481" r:id="rId16"/>
    <p:sldId id="470" r:id="rId17"/>
    <p:sldId id="471" r:id="rId18"/>
    <p:sldId id="472" r:id="rId19"/>
    <p:sldId id="473" r:id="rId20"/>
    <p:sldId id="476" r:id="rId21"/>
    <p:sldId id="474" r:id="rId22"/>
    <p:sldId id="454" r:id="rId23"/>
  </p:sldIdLst>
  <p:sldSz cx="9144000" cy="6858000" type="letter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9" autoAdjust="0"/>
    <p:restoredTop sz="93069"/>
  </p:normalViewPr>
  <p:slideViewPr>
    <p:cSldViewPr snapToGrid="0" snapToObjects="1">
      <p:cViewPr varScale="1">
        <p:scale>
          <a:sx n="64" d="100"/>
          <a:sy n="64" d="100"/>
        </p:scale>
        <p:origin x="11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C8776-D91F-954C-B5B9-54BAF7EDC589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F202-6A38-FB4F-AC66-5A01D3C33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3618D-3AC4-0C41-9790-4C5F88E5363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D68FC-DAAE-D542-BD76-AC426E7E3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4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6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10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11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8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12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94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13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96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14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7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15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01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16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590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6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18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387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3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3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68FC-DAAE-D542-BD76-AC426E7E37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89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6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13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7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1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8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2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21FEE3B-DEF3-48BD-919B-A9CA58926869}" type="slidenum">
              <a:rPr lang="en-US" altLang="en-US" sz="1200" smtClean="0"/>
              <a:t>9</a:t>
            </a:fld>
            <a:endParaRPr lang="en-US" altLang="en-US" sz="120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94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93033"/>
            <a:ext cx="7772400" cy="1773798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21545"/>
            <a:ext cx="6858000" cy="73152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5737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01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86719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4018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506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D5DB-6600-9349-B844-0D11C44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654" y="412595"/>
            <a:ext cx="3764930" cy="2955073"/>
          </a:xfrm>
          <a:prstGeom prst="rect">
            <a:avLst/>
          </a:prstGeom>
        </p:spPr>
        <p:txBody>
          <a:bodyPr/>
          <a:lstStyle>
            <a:lvl1pPr algn="r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E3DC1-846F-C444-88EF-6968E36C7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683" y="3858515"/>
            <a:ext cx="3295185" cy="25311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08693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40430" y="365127"/>
            <a:ext cx="5074920" cy="503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440430" y="1908812"/>
            <a:ext cx="5074920" cy="4268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492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2561"/>
            <a:ext cx="7772400" cy="1773798"/>
          </a:xfrm>
          <a:prstGeom prst="rect">
            <a:avLst/>
          </a:prstGeom>
        </p:spPr>
        <p:txBody>
          <a:bodyPr anchor="t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/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3113"/>
            <a:ext cx="7886700" cy="4693851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4pPr marL="1600136" indent="-228591">
              <a:buFont typeface="Arial"/>
              <a:buChar char="•"/>
              <a:defRPr/>
            </a:lvl4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90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13220"/>
            <a:ext cx="7886700" cy="3463744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4pPr marL="1600136" indent="-228591">
              <a:buFont typeface="Arial"/>
              <a:buChar char="•"/>
              <a:defRPr/>
            </a:lvl4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28650" y="1483113"/>
            <a:ext cx="7886700" cy="105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2" indent="0">
              <a:buFont typeface="Wingdings"/>
              <a:buNone/>
              <a:defRPr/>
            </a:lvl2pPr>
            <a:lvl3pPr marL="914363" indent="0">
              <a:buFont typeface="Wingdings"/>
              <a:buNone/>
              <a:defRPr/>
            </a:lvl3pPr>
            <a:lvl4pPr marL="1371545" indent="0">
              <a:buFont typeface="Arial"/>
              <a:buNone/>
              <a:defRPr/>
            </a:lvl4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6509"/>
            <a:ext cx="7886700" cy="3463744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4pPr marL="1600136" indent="-228591">
              <a:buFont typeface="Arial"/>
              <a:buChar char="•"/>
              <a:defRPr/>
            </a:lvl4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28650" y="4978496"/>
            <a:ext cx="7886700" cy="1050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2" indent="0">
              <a:buFont typeface="Wingdings"/>
              <a:buNone/>
              <a:defRPr/>
            </a:lvl2pPr>
            <a:lvl3pPr marL="914363" indent="0">
              <a:buFont typeface="Wingdings"/>
              <a:buNone/>
              <a:defRPr/>
            </a:lvl3pPr>
            <a:lvl4pPr marL="1371545" indent="0">
              <a:buFont typeface="Arial"/>
              <a:buNone/>
              <a:defRPr/>
            </a:lvl4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797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37404"/>
            <a:ext cx="3886200" cy="4654638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37404"/>
            <a:ext cx="3886200" cy="4654638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0A9BD-4DD0-DD41-A55C-33F6CB60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191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6068"/>
            <a:ext cx="3886200" cy="4095974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6068"/>
            <a:ext cx="3886200" cy="4095974"/>
          </a:xfrm>
          <a:prstGeom prst="rect">
            <a:avLst/>
          </a:prstGeom>
        </p:spPr>
        <p:txBody>
          <a:bodyPr/>
          <a:lstStyle>
            <a:lvl2pPr marL="685773" indent="-228591">
              <a:buFont typeface="Wingdings"/>
              <a:buChar char="Ø"/>
              <a:defRPr/>
            </a:lvl2pPr>
            <a:lvl3pPr marL="1142954" indent="-228591">
              <a:buFont typeface="Wingdings"/>
              <a:buChar char="§"/>
              <a:defRPr/>
            </a:lvl3pPr>
            <a:lvl5pPr marL="2057318" indent="-228591">
              <a:buFont typeface="Wingdings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BB0A9BD-4DD0-DD41-A55C-33F6CB60A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F94505-D2CE-C64B-92A6-09284059EA8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8650" y="1437404"/>
            <a:ext cx="3886200" cy="45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2" indent="0">
              <a:buFont typeface="Wingdings"/>
              <a:buNone/>
              <a:defRPr/>
            </a:lvl2pPr>
            <a:lvl3pPr marL="914363" indent="0">
              <a:buFont typeface="Wingdings"/>
              <a:buNone/>
              <a:defRPr/>
            </a:lvl3pPr>
            <a:lvl4pPr marL="1371545" indent="0">
              <a:buNone/>
              <a:defRPr/>
            </a:lvl4pPr>
            <a:lvl5pPr marL="1828727" indent="0">
              <a:buFont typeface="Wingdings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29CA73-5762-BF4D-8C0C-65B13BB4BA5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53542" y="1437403"/>
            <a:ext cx="3886200" cy="458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182" indent="0">
              <a:buFont typeface="Wingdings"/>
              <a:buNone/>
              <a:defRPr/>
            </a:lvl2pPr>
            <a:lvl3pPr marL="914363" indent="0">
              <a:buFont typeface="Wingdings"/>
              <a:buNone/>
              <a:defRPr/>
            </a:lvl3pPr>
            <a:lvl4pPr marL="1371545" indent="0">
              <a:buNone/>
              <a:defRPr/>
            </a:lvl4pPr>
            <a:lvl5pPr marL="1828727" indent="0">
              <a:buFont typeface="Wingdings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0055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691" y="6176965"/>
            <a:ext cx="754102" cy="544513"/>
          </a:xfrm>
          <a:prstGeom prst="rect">
            <a:avLst/>
          </a:prstGeom>
        </p:spPr>
        <p:txBody>
          <a:bodyPr/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fld id="{8E478E71-356C-3A46-88DA-2E4E2148B7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32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681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09AFB-B4DC-4142-9553-18D510BD12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62" r:id="rId3"/>
    <p:sldLayoutId id="2147483690" r:id="rId4"/>
    <p:sldLayoutId id="2147483691" r:id="rId5"/>
    <p:sldLayoutId id="2147483663" r:id="rId6"/>
    <p:sldLayoutId id="2147483664" r:id="rId7"/>
    <p:sldLayoutId id="2147483705" r:id="rId8"/>
    <p:sldLayoutId id="2147483666" r:id="rId9"/>
    <p:sldLayoutId id="2147483667" r:id="rId10"/>
    <p:sldLayoutId id="2147483706" r:id="rId11"/>
  </p:sldLayoutIdLst>
  <p:transition/>
  <p:hf hdr="0" ftr="0" dt="0"/>
  <p:txStyles>
    <p:titleStyle>
      <a:lvl1pPr algn="r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Wingdings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Wingdings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5D84-69E3-624D-80CD-50F289776D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625" y="376279"/>
            <a:ext cx="4311341" cy="1887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625" y="3958683"/>
            <a:ext cx="4478609" cy="2509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3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/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182" indent="0" algn="l" defTabSz="914363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indent="0" algn="l" defTabSz="914363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indent="0" algn="l" defTabSz="914363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indent="0" algn="l" defTabSz="914363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18870-3C34-C84E-98C6-38000E5AE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69621-2B23-4540-8EB1-33E204ED8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5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/>
  <p:hf hdr="0" ftr="0" dt="0"/>
  <p:txStyles>
    <p:titleStyle>
      <a:lvl1pPr algn="r" defTabSz="914363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630" y="180837"/>
            <a:ext cx="38197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 10 Pitfalls/Hot Topics in Government Contracting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5505" y="3523671"/>
            <a:ext cx="6953733" cy="3323987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Presented</a:t>
            </a:r>
            <a:r>
              <a:rPr lang="en-US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</a:t>
            </a:r>
            <a:r>
              <a:rPr lang="en-US" sz="32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en-US" sz="1600">
                <a:solidFill>
                  <a:schemeClr val="bg1"/>
                </a:solidFill>
              </a:rPr>
              <a:t>Chad T. Braley</a:t>
            </a:r>
          </a:p>
          <a:p>
            <a:r>
              <a:rPr lang="en-US" sz="1600">
                <a:solidFill>
                  <a:schemeClr val="bg1"/>
                </a:solidFill>
              </a:rPr>
              <a:t>CEO</a:t>
            </a:r>
          </a:p>
          <a:p>
            <a:r>
              <a:rPr lang="en-US" sz="1600">
                <a:solidFill>
                  <a:schemeClr val="bg1"/>
                </a:solidFill>
              </a:rPr>
              <a:t>Capital Edge Consulting, Inc.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Sean R. O’Connor</a:t>
            </a:r>
          </a:p>
          <a:p>
            <a:r>
              <a:rPr lang="en-US" sz="1600">
                <a:solidFill>
                  <a:schemeClr val="bg1"/>
                </a:solidFill>
              </a:rPr>
              <a:t>Senior Manager</a:t>
            </a:r>
          </a:p>
          <a:p>
            <a:r>
              <a:rPr lang="en-US" sz="1600">
                <a:solidFill>
                  <a:schemeClr val="bg1"/>
                </a:solidFill>
              </a:rPr>
              <a:t>Capital Edge Consulting, Inc.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</a:rPr>
              <a:t>Kirk J. McCormick</a:t>
            </a:r>
          </a:p>
          <a:p>
            <a:r>
              <a:rPr lang="en-US" sz="1600">
                <a:solidFill>
                  <a:schemeClr val="bg1"/>
                </a:solidFill>
              </a:rPr>
              <a:t>Shareholder</a:t>
            </a:r>
          </a:p>
          <a:p>
            <a:r>
              <a:rPr lang="en-US" sz="1600">
                <a:solidFill>
                  <a:schemeClr val="bg1"/>
                </a:solidFill>
              </a:rPr>
              <a:t>Ruberto, Israel &amp; Weiner, P.C.</a:t>
            </a: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endParaRPr lang="en-US" sz="36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6BD80-38B5-4DCD-AAA3-773095740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375" y="5399202"/>
            <a:ext cx="1337971" cy="6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9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321276"/>
            <a:ext cx="5865542" cy="623471"/>
          </a:xfrm>
        </p:spPr>
        <p:txBody>
          <a:bodyPr/>
          <a:lstStyle/>
          <a:p>
            <a:pPr algn="l"/>
            <a:r>
              <a:rPr lang="en-US" sz="2400"/>
              <a:t>4. Lack of Preparation for Business Systems Audits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 numCol="2"/>
          <a:lstStyle/>
          <a:p>
            <a:pPr marL="457182" lvl="1" indent="0">
              <a:buNone/>
              <a:defRPr/>
            </a:pPr>
            <a:r>
              <a:rPr lang="en-US" sz="2000"/>
              <a:t> </a:t>
            </a:r>
          </a:p>
          <a:p>
            <a:pPr>
              <a:defRPr/>
            </a:pPr>
            <a:r>
              <a:rPr lang="en-US" sz="2400"/>
              <a:t>Cost Estimating System Requirements </a:t>
            </a:r>
          </a:p>
          <a:p>
            <a:pPr marL="457182" lvl="1" indent="0">
              <a:buNone/>
              <a:defRPr/>
            </a:pPr>
            <a:r>
              <a:rPr lang="en-US" sz="1600"/>
              <a:t>(DFARS 252.215-7002)</a:t>
            </a:r>
          </a:p>
          <a:p>
            <a:pPr>
              <a:defRPr/>
            </a:pPr>
            <a:r>
              <a:rPr lang="en-US" sz="2400"/>
              <a:t>Earned Value Management System</a:t>
            </a:r>
          </a:p>
          <a:p>
            <a:pPr marL="457182" lvl="1" indent="0">
              <a:buNone/>
              <a:defRPr/>
            </a:pPr>
            <a:r>
              <a:rPr lang="en-US" sz="1600"/>
              <a:t>(DFARS 252.234-7002) </a:t>
            </a:r>
          </a:p>
          <a:p>
            <a:pPr>
              <a:defRPr/>
            </a:pPr>
            <a:r>
              <a:rPr lang="en-US" sz="2400"/>
              <a:t>Material Management and Accounting System</a:t>
            </a:r>
          </a:p>
          <a:p>
            <a:pPr marL="457182" lvl="1" indent="0">
              <a:buNone/>
              <a:defRPr/>
            </a:pPr>
            <a:r>
              <a:rPr lang="en-US" sz="1600"/>
              <a:t>(DFARS 252.242-7004)</a:t>
            </a:r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>
              <a:defRPr/>
            </a:pPr>
            <a:endParaRPr lang="en-US" sz="2400"/>
          </a:p>
          <a:p>
            <a:pPr>
              <a:defRPr/>
            </a:pPr>
            <a:r>
              <a:rPr lang="en-US" sz="2400"/>
              <a:t>Accounting System Administration</a:t>
            </a:r>
          </a:p>
          <a:p>
            <a:pPr marL="457182" lvl="1" indent="0">
              <a:buNone/>
              <a:defRPr/>
            </a:pPr>
            <a:r>
              <a:rPr lang="en-US" sz="1600"/>
              <a:t>(DFARS 252.242-7006)</a:t>
            </a:r>
          </a:p>
          <a:p>
            <a:pPr>
              <a:defRPr/>
            </a:pPr>
            <a:r>
              <a:rPr lang="en-US" sz="2400"/>
              <a:t>Contractor Purchasing System Administration</a:t>
            </a:r>
          </a:p>
          <a:p>
            <a:pPr marL="457182" lvl="1" indent="0">
              <a:buNone/>
              <a:defRPr/>
            </a:pPr>
            <a:r>
              <a:rPr lang="en-US" sz="1600"/>
              <a:t>(DFARS 252.244-7001)</a:t>
            </a:r>
          </a:p>
          <a:p>
            <a:pPr>
              <a:defRPr/>
            </a:pPr>
            <a:r>
              <a:rPr lang="en-US" sz="2400"/>
              <a:t>Contractor Property Management System Administration</a:t>
            </a:r>
          </a:p>
          <a:p>
            <a:pPr lvl="1">
              <a:defRPr/>
            </a:pPr>
            <a:r>
              <a:rPr lang="en-US" sz="1600"/>
              <a:t>(DFARS 252.245-7003)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055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5. Commercial Item Determinations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600"/>
              <a:t>The Government wants you to maximize this, so do it!</a:t>
            </a:r>
          </a:p>
          <a:p>
            <a:r>
              <a:rPr lang="en-US" altLang="en-US" sz="2400"/>
              <a:t>FAR Part 12 - Commercial Item Contracting</a:t>
            </a:r>
          </a:p>
          <a:p>
            <a:pPr lvl="2"/>
            <a:r>
              <a:rPr lang="en-US" altLang="en-US"/>
              <a:t>Cost or Pricing Data</a:t>
            </a:r>
          </a:p>
          <a:p>
            <a:pPr lvl="2"/>
            <a:r>
              <a:rPr lang="en-US" altLang="en-US"/>
              <a:t>Information Other Than Cost or Pricing Data</a:t>
            </a:r>
          </a:p>
          <a:p>
            <a:pPr lvl="2"/>
            <a:r>
              <a:rPr lang="en-US" altLang="en-US"/>
              <a:t>Price Analysis</a:t>
            </a:r>
          </a:p>
          <a:p>
            <a:pPr lvl="2"/>
            <a:r>
              <a:rPr lang="en-US" altLang="en-US"/>
              <a:t>Market Pricing</a:t>
            </a:r>
          </a:p>
          <a:p>
            <a:pPr lvl="2"/>
            <a:r>
              <a:rPr lang="en-US" altLang="en-US"/>
              <a:t>Catalogue Pricing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557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5. Other Commercial Item Contracts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 altLang="en-US" sz="3200"/>
              <a:t>GSA Schedule Contracting </a:t>
            </a:r>
          </a:p>
          <a:p>
            <a:pPr lvl="2"/>
            <a:r>
              <a:rPr lang="en-US" altLang="en-US" sz="2400"/>
              <a:t>Role in Marketplace</a:t>
            </a:r>
          </a:p>
          <a:p>
            <a:pPr lvl="2"/>
            <a:r>
              <a:rPr lang="en-US" altLang="en-US" sz="2400"/>
              <a:t>“Getting On Schedule” </a:t>
            </a:r>
          </a:p>
          <a:p>
            <a:pPr lvl="2"/>
            <a:r>
              <a:rPr lang="en-US" altLang="en-US" sz="2400"/>
              <a:t>Ordering Procedures</a:t>
            </a:r>
          </a:p>
          <a:p>
            <a:pPr lvl="2"/>
            <a:r>
              <a:rPr lang="en-US" altLang="en-US" sz="2400"/>
              <a:t>Performance Issues</a:t>
            </a:r>
          </a:p>
          <a:p>
            <a:pPr lvl="2"/>
            <a:r>
              <a:rPr lang="en-US" altLang="en-US" sz="2400"/>
              <a:t>Compliance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40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</p:spPr>
        <p:txBody>
          <a:bodyPr/>
          <a:lstStyle/>
          <a:p>
            <a:r>
              <a:rPr lang="en-US" sz="2800"/>
              <a:t>6. Subcontracting – Flow Downs, etc.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/>
              <a:t>How to Know When/What Needs to be Flowed Down?</a:t>
            </a:r>
          </a:p>
          <a:p>
            <a:pPr lvl="2"/>
            <a:r>
              <a:rPr lang="en-US" sz="2800"/>
              <a:t>Mandatory Flow Downs </a:t>
            </a:r>
          </a:p>
          <a:p>
            <a:pPr lvl="3"/>
            <a:r>
              <a:rPr lang="en-US" sz="2600"/>
              <a:t>Davis-Bacon Act</a:t>
            </a:r>
          </a:p>
          <a:p>
            <a:pPr lvl="3"/>
            <a:r>
              <a:rPr lang="en-US" sz="2600"/>
              <a:t>SCA</a:t>
            </a:r>
          </a:p>
          <a:p>
            <a:pPr lvl="2"/>
            <a:r>
              <a:rPr lang="en-US" sz="2800"/>
              <a:t>Discretionary</a:t>
            </a:r>
          </a:p>
          <a:p>
            <a:pPr lvl="3"/>
            <a:r>
              <a:rPr lang="en-US" sz="2600"/>
              <a:t>Changes</a:t>
            </a:r>
          </a:p>
          <a:p>
            <a:pPr lvl="3"/>
            <a:r>
              <a:rPr lang="en-US" sz="2600"/>
              <a:t>Termination for Convenience</a:t>
            </a:r>
          </a:p>
          <a:p>
            <a:pPr lvl="2"/>
            <a:r>
              <a:rPr lang="en-US" sz="2800"/>
              <a:t>Changing Prime/Sub oversight expectations</a:t>
            </a:r>
          </a:p>
          <a:p>
            <a:pPr lvl="2"/>
            <a:r>
              <a:rPr lang="en-US" sz="2800" i="1"/>
              <a:t>Christian</a:t>
            </a:r>
            <a:r>
              <a:rPr lang="en-US" sz="2800"/>
              <a:t> Doctrine?</a:t>
            </a:r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890256" cy="504669"/>
          </a:xfrm>
        </p:spPr>
        <p:txBody>
          <a:bodyPr/>
          <a:lstStyle/>
          <a:p>
            <a:pPr algn="l"/>
            <a:r>
              <a:rPr lang="en-US" sz="2000"/>
              <a:t>7. Adequately Monitoring Integrity/Disclosure Requirements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/>
              <a:t>False Claims Act - 31 U.S. Code § 3729</a:t>
            </a:r>
          </a:p>
          <a:p>
            <a:pPr lvl="2"/>
            <a:r>
              <a:rPr lang="en-US"/>
              <a:t>Under the text of the FCA, those who submit fraudulent claims to the government are subject to a civil penalty of between $5,000 and $10,000 for each claim. However, because the Act allows for inflationary adjustments, as of 2016, violators now face penalties of between $10,781.40 and $21,562.80 per claim</a:t>
            </a:r>
          </a:p>
          <a:p>
            <a:pPr lvl="2"/>
            <a:r>
              <a:rPr lang="en-US"/>
              <a:t>In addition to these civil penalties, the government is entitled to recover treble damages, or triple the amount of any money it may have lost due to a false claim</a:t>
            </a:r>
          </a:p>
          <a:p>
            <a:r>
              <a:rPr lang="en-US"/>
              <a:t>Anti-Kickback Act – 41 U.S. Code § 51</a:t>
            </a:r>
          </a:p>
          <a:p>
            <a:r>
              <a:rPr lang="en-US"/>
              <a:t>Mandatory Disclosure Rule</a:t>
            </a:r>
          </a:p>
          <a:p>
            <a:pPr lvl="2"/>
            <a:r>
              <a:rPr lang="en-US"/>
              <a:t>52.203-13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42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</p:spPr>
        <p:txBody>
          <a:bodyPr/>
          <a:lstStyle/>
          <a:p>
            <a:pPr algn="l"/>
            <a:r>
              <a:rPr lang="en-US" sz="2800"/>
              <a:t>8. Claims/Terminations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/>
              <a:t>You have to know what to do when things go wrong!</a:t>
            </a:r>
          </a:p>
          <a:p>
            <a:r>
              <a:rPr lang="en-US" sz="2400"/>
              <a:t>FAR -- Part 49 Termination of Contracts</a:t>
            </a:r>
          </a:p>
          <a:p>
            <a:pPr lvl="1"/>
            <a:r>
              <a:rPr lang="en-US" sz="2000"/>
              <a:t>Termination for Convenience</a:t>
            </a:r>
          </a:p>
          <a:p>
            <a:pPr lvl="2"/>
            <a:r>
              <a:rPr lang="en-US" sz="1800"/>
              <a:t>Government’s right is nearly unfettered</a:t>
            </a:r>
          </a:p>
          <a:p>
            <a:pPr lvl="2"/>
            <a:r>
              <a:rPr lang="en-US" sz="1800"/>
              <a:t>No right to profit in unperformed work</a:t>
            </a:r>
          </a:p>
          <a:p>
            <a:pPr lvl="2"/>
            <a:r>
              <a:rPr lang="en-US" sz="1800"/>
              <a:t>No right to profit if contract was in a loss position at the time of termination</a:t>
            </a:r>
          </a:p>
          <a:p>
            <a:pPr lvl="1"/>
            <a:r>
              <a:rPr lang="en-US" sz="2000"/>
              <a:t>Termination for Default</a:t>
            </a:r>
          </a:p>
          <a:p>
            <a:pPr lvl="2"/>
            <a:r>
              <a:rPr lang="en-US" sz="1800"/>
              <a:t>Devastating impact</a:t>
            </a:r>
          </a:p>
          <a:p>
            <a:r>
              <a:rPr lang="en-US" sz="2400"/>
              <a:t>REAs – You should get paid for out of scope work</a:t>
            </a:r>
          </a:p>
          <a:p>
            <a:r>
              <a:rPr lang="en-US" sz="2400"/>
              <a:t>FAR -- Part 33 Protests, Disputes, and Appeals</a:t>
            </a:r>
          </a:p>
          <a:p>
            <a:pPr lvl="2"/>
            <a:r>
              <a:rPr lang="en-US" sz="1800"/>
              <a:t>Must provide timely notice of claims</a:t>
            </a:r>
          </a:p>
          <a:p>
            <a:pPr lvl="2"/>
            <a:r>
              <a:rPr lang="en-US" sz="1800"/>
              <a:t>Claim certification requirements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80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</p:spPr>
        <p:txBody>
          <a:bodyPr/>
          <a:lstStyle/>
          <a:p>
            <a:pPr algn="l"/>
            <a:r>
              <a:rPr lang="en-US" sz="2800"/>
              <a:t>  </a:t>
            </a:r>
            <a:r>
              <a:rPr lang="en-US" sz="2400"/>
              <a:t>9. Failure to Read the Contract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/>
              <a:t>Failure to understand contract types and CLIN structures</a:t>
            </a:r>
          </a:p>
          <a:p>
            <a:r>
              <a:rPr lang="en-US"/>
              <a:t>Failure to understand the incorporated regulations &amp; compliance requirements</a:t>
            </a:r>
          </a:p>
          <a:p>
            <a:r>
              <a:rPr lang="en-US"/>
              <a:t>Failure to follow specific delivery/invoice/performance instructions, etc.</a:t>
            </a:r>
          </a:p>
          <a:p>
            <a:pPr marL="0" indent="0" algn="ctr">
              <a:buNone/>
            </a:pPr>
            <a:r>
              <a:rPr lang="en-US"/>
              <a:t>This seems so basic, but it is the major driver of numerous disputes, wasted time, and contention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2283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10.  Trying to be Reasonable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/>
              <a:t>A successful government contractor must understand and follow the regulations</a:t>
            </a:r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Being Reasonable Only Costs you Money!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70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440078"/>
            <a:ext cx="5694092" cy="504669"/>
          </a:xfrm>
        </p:spPr>
        <p:txBody>
          <a:bodyPr/>
          <a:lstStyle/>
          <a:p>
            <a:r>
              <a:rPr lang="en-US" sz="2800"/>
              <a:t>Questions &amp; Contact Information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 numCol="2"/>
          <a:lstStyle/>
          <a:p>
            <a:pPr marL="0" indent="0">
              <a:buNone/>
            </a:pPr>
            <a:r>
              <a:rPr lang="en-US"/>
              <a:t>Contact Information: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Chad T. Braley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Capital Edge Consulting, Inc.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CBraley@CapitalEdgeConsulting.com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(855) 227-3343 x101 (office)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(703) 835-6528 (mobile)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Sean R. O’Connor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Capital Edge Consulting, Inc.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SOConnor@CapitalEdgeConsulting.com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(855) 227-3343 x110 (office)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(202) 413-3483 (mobile)</a:t>
            </a:r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Kirk J. McCormick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Ruberto, Israel &amp; Weiner, P.C.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KJM@RIW.com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(617) 570-3551 (office)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1800"/>
              <a:t>(202) 251-7234 (mobile)</a:t>
            </a:r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  <a:p>
            <a:pPr marL="0" indent="0">
              <a:spcBef>
                <a:spcPts val="500"/>
              </a:spcBef>
              <a:buNone/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121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525" y="3966926"/>
            <a:ext cx="4470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National Coverage in Satellite Offices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</a:rPr>
              <a:t>Phoenix, AZ  •  Los Angeles, CA 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San Diego, CA •  San Francisco, CA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Denver, CO •  Melbourne, FL 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Tampa, FL •  Dayton, OH  • Pittsburgh, PA</a:t>
            </a:r>
          </a:p>
          <a:p>
            <a:pPr>
              <a:spcBef>
                <a:spcPts val="600"/>
              </a:spcBef>
            </a:pPr>
            <a:r>
              <a:rPr lang="en-US">
                <a:solidFill>
                  <a:schemeClr val="bg1"/>
                </a:solidFill>
              </a:rPr>
              <a:t>Philadelphia, PA  •  Dallas, TX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73146" y="377264"/>
            <a:ext cx="40533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/>
              <a:t>CONTACT US</a:t>
            </a:r>
          </a:p>
          <a:p>
            <a:pPr algn="r"/>
            <a:endParaRPr lang="en-US" sz="2000" b="1"/>
          </a:p>
          <a:p>
            <a:pPr algn="r"/>
            <a:r>
              <a:rPr lang="en-US" sz="2000" b="1"/>
              <a:t>CORPORATE HEADQUARTERS</a:t>
            </a:r>
          </a:p>
          <a:p>
            <a:pPr algn="r"/>
            <a:r>
              <a:rPr lang="en-US" sz="2000"/>
              <a:t>8200 Greensboro Drive</a:t>
            </a:r>
          </a:p>
          <a:p>
            <a:pPr algn="r"/>
            <a:r>
              <a:rPr lang="en-US" sz="2000"/>
              <a:t>Suite 401</a:t>
            </a:r>
          </a:p>
          <a:p>
            <a:pPr algn="r"/>
            <a:r>
              <a:rPr lang="en-US" sz="2000"/>
              <a:t>McLean, Virginia 22102</a:t>
            </a:r>
          </a:p>
          <a:p>
            <a:pPr algn="r"/>
            <a:endParaRPr lang="en-US" sz="2000"/>
          </a:p>
          <a:p>
            <a:pPr algn="r"/>
            <a:r>
              <a:rPr lang="en-US" sz="2000"/>
              <a:t>www.capitaledgeconsulting.com</a:t>
            </a:r>
          </a:p>
        </p:txBody>
      </p:sp>
    </p:spTree>
    <p:extLst>
      <p:ext uri="{BB962C8B-B14F-4D97-AF65-F5344CB8AC3E}">
        <p14:creationId xmlns:p14="http://schemas.microsoft.com/office/powerpoint/2010/main" val="1761995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Proposition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6" y="1603275"/>
            <a:ext cx="7601727" cy="4453137"/>
          </a:xfrm>
        </p:spPr>
      </p:pic>
      <p:sp>
        <p:nvSpPr>
          <p:cNvPr id="9" name="Content Placeholder 2"/>
          <p:cNvSpPr txBox="1"/>
          <p:nvPr/>
        </p:nvSpPr>
        <p:spPr>
          <a:xfrm>
            <a:off x="628650" y="1483114"/>
            <a:ext cx="8110401" cy="129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Capital Edge is the country’s largest independent consulting firm focusing solely on the U.S. Government contracting market.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14C0C-2B47-C14B-AE84-E7ADAFCD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164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Work With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6" y="1920268"/>
            <a:ext cx="7190247" cy="3819152"/>
          </a:xfrm>
        </p:spPr>
      </p:pic>
      <p:sp>
        <p:nvSpPr>
          <p:cNvPr id="4" name="Title 1"/>
          <p:cNvSpPr txBox="1"/>
          <p:nvPr/>
        </p:nvSpPr>
        <p:spPr>
          <a:xfrm>
            <a:off x="2821258" y="1070980"/>
            <a:ext cx="5694092" cy="504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All entities receiving Federal funding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20B23-C8BB-8942-A25B-B9CF95EE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51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14" y="4260034"/>
            <a:ext cx="8214136" cy="2121331"/>
          </a:xfrm>
        </p:spPr>
        <p:txBody>
          <a:bodyPr numCol="2"/>
          <a:lstStyle/>
          <a:p>
            <a:pPr marL="0" indent="0" fontAlgn="base">
              <a:buNone/>
            </a:pPr>
            <a:r>
              <a:rPr lang="en-US" sz="2000" b="1" dirty="0"/>
              <a:t>Represented Industries: </a:t>
            </a:r>
          </a:p>
          <a:p>
            <a:pPr fontAlgn="base"/>
            <a:r>
              <a:rPr lang="en-US" sz="2000" dirty="0"/>
              <a:t>Technology</a:t>
            </a:r>
          </a:p>
          <a:p>
            <a:pPr fontAlgn="base"/>
            <a:r>
              <a:rPr lang="en-US" sz="2000" dirty="0"/>
              <a:t>Manufacturing</a:t>
            </a:r>
          </a:p>
          <a:p>
            <a:pPr fontAlgn="base"/>
            <a:r>
              <a:rPr lang="en-US" sz="2000" dirty="0"/>
              <a:t>Securities</a:t>
            </a:r>
          </a:p>
          <a:p>
            <a:pPr fontAlgn="base"/>
            <a:r>
              <a:rPr lang="en-US" sz="2000" dirty="0"/>
              <a:t>Banking and lending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Hospitality and retail services</a:t>
            </a:r>
          </a:p>
          <a:p>
            <a:pPr fontAlgn="base"/>
            <a:r>
              <a:rPr lang="en-US" sz="2000" dirty="0"/>
              <a:t>Construction</a:t>
            </a:r>
          </a:p>
          <a:p>
            <a:pPr fontAlgn="base"/>
            <a:r>
              <a:rPr lang="en-US" sz="2000" dirty="0"/>
              <a:t>Insurance</a:t>
            </a:r>
          </a:p>
          <a:p>
            <a:pPr fontAlgn="base"/>
            <a:r>
              <a:rPr lang="en-US" sz="2000" dirty="0"/>
              <a:t>Commercial real estate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" y="279699"/>
            <a:ext cx="2549562" cy="665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70" y="182886"/>
            <a:ext cx="211851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/>
          <p:nvPr/>
        </p:nvSpPr>
        <p:spPr>
          <a:xfrm>
            <a:off x="177070" y="1688951"/>
            <a:ext cx="8561981" cy="224835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10400" dirty="0" err="1"/>
              <a:t>Ruberto</a:t>
            </a:r>
            <a:r>
              <a:rPr lang="en-US" sz="10400" dirty="0"/>
              <a:t>, Israel &amp; Weiner is a business law firm based in Boston, Massachusetts providing legal services to a diverse client base throughout the region, across the U.S., and internationally. </a:t>
            </a:r>
          </a:p>
          <a:p>
            <a:pPr marL="0" indent="0" fontAlgn="base">
              <a:buNone/>
            </a:pPr>
            <a:r>
              <a:rPr lang="en-US" sz="10400" dirty="0"/>
              <a:t>RIW represents individuals and all forms of business entities in a variety of industries. We combine the skills and resources of a larger firm structure with the accessibility and efficiency of a smaller, more flexible firm. </a:t>
            </a:r>
            <a:endParaRPr lang="en-US" sz="9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227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/>
              <a:t>Practice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" y="279699"/>
            <a:ext cx="2549562" cy="665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70" y="182886"/>
            <a:ext cx="2118513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"/>
          <a:stretch>
            <a:fillRect/>
          </a:stretch>
        </p:blipFill>
        <p:spPr bwMode="auto">
          <a:xfrm>
            <a:off x="914422" y="1511452"/>
            <a:ext cx="230603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0" r="3159" b="7997"/>
          <a:stretch>
            <a:fillRect/>
          </a:stretch>
        </p:blipFill>
        <p:spPr bwMode="auto">
          <a:xfrm>
            <a:off x="916373" y="2538801"/>
            <a:ext cx="2304086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" t="8333" r="3357" b="8334"/>
          <a:stretch>
            <a:fillRect/>
          </a:stretch>
        </p:blipFill>
        <p:spPr bwMode="auto">
          <a:xfrm>
            <a:off x="3468817" y="1511452"/>
            <a:ext cx="224353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r="2682" b="7191"/>
          <a:stretch>
            <a:fillRect/>
          </a:stretch>
        </p:blipFill>
        <p:spPr bwMode="auto">
          <a:xfrm>
            <a:off x="5969401" y="1515323"/>
            <a:ext cx="2306941" cy="91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4613" r="2673" b="4613"/>
          <a:stretch>
            <a:fillRect/>
          </a:stretch>
        </p:blipFill>
        <p:spPr bwMode="auto">
          <a:xfrm>
            <a:off x="3468817" y="2538800"/>
            <a:ext cx="2243531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r="3358" b="8021"/>
          <a:stretch>
            <a:fillRect/>
          </a:stretch>
        </p:blipFill>
        <p:spPr bwMode="auto">
          <a:xfrm>
            <a:off x="5969401" y="2538801"/>
            <a:ext cx="2306941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33" r="3516" b="6938"/>
          <a:stretch>
            <a:fillRect/>
          </a:stretch>
        </p:blipFill>
        <p:spPr bwMode="auto">
          <a:xfrm>
            <a:off x="914422" y="3573440"/>
            <a:ext cx="2304086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3" b="4775"/>
          <a:stretch>
            <a:fillRect/>
          </a:stretch>
        </p:blipFill>
        <p:spPr bwMode="auto">
          <a:xfrm>
            <a:off x="5969401" y="3573440"/>
            <a:ext cx="2306941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9276" r="1402" b="12896"/>
          <a:stretch>
            <a:fillRect/>
          </a:stretch>
        </p:blipFill>
        <p:spPr bwMode="auto">
          <a:xfrm>
            <a:off x="916373" y="4601415"/>
            <a:ext cx="2302135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3992" b="1890"/>
          <a:stretch>
            <a:fillRect/>
          </a:stretch>
        </p:blipFill>
        <p:spPr bwMode="auto">
          <a:xfrm>
            <a:off x="3468816" y="4601415"/>
            <a:ext cx="2243531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r="2132" b="6863"/>
          <a:stretch>
            <a:fillRect/>
          </a:stretch>
        </p:blipFill>
        <p:spPr bwMode="auto">
          <a:xfrm>
            <a:off x="5918015" y="4601415"/>
            <a:ext cx="2358328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6248" r="2562" b="6248"/>
          <a:stretch>
            <a:fillRect/>
          </a:stretch>
        </p:blipFill>
        <p:spPr bwMode="auto">
          <a:xfrm>
            <a:off x="914422" y="5634150"/>
            <a:ext cx="2302135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1793"/>
          <a:stretch>
            <a:fillRect/>
          </a:stretch>
        </p:blipFill>
        <p:spPr bwMode="auto">
          <a:xfrm>
            <a:off x="3445221" y="5634150"/>
            <a:ext cx="2262739" cy="92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7" t="16275" r="6397" b="16275"/>
          <a:stretch>
            <a:fillRect/>
          </a:stretch>
        </p:blipFill>
        <p:spPr bwMode="auto">
          <a:xfrm>
            <a:off x="3477496" y="3573440"/>
            <a:ext cx="2243531" cy="92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561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1. Not Understanding the Environment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 sz="2400"/>
              <a:t>Dealing with the U.S. Government:</a:t>
            </a:r>
          </a:p>
          <a:p>
            <a:pPr lvl="1"/>
            <a:r>
              <a:rPr lang="en-US" sz="2000"/>
              <a:t>Public Policy Goals</a:t>
            </a:r>
          </a:p>
          <a:p>
            <a:pPr lvl="2"/>
            <a:r>
              <a:rPr lang="en-US" sz="1800"/>
              <a:t>Competition</a:t>
            </a:r>
          </a:p>
          <a:p>
            <a:pPr lvl="2"/>
            <a:r>
              <a:rPr lang="en-US" sz="1800"/>
              <a:t>Socioeconomic Goals</a:t>
            </a:r>
          </a:p>
          <a:p>
            <a:pPr lvl="1"/>
            <a:r>
              <a:rPr lang="en-US" sz="2000"/>
              <a:t>48 CFR - Federal Acquisition Regulation System</a:t>
            </a:r>
          </a:p>
          <a:p>
            <a:pPr lvl="2"/>
            <a:r>
              <a:rPr lang="en-US" sz="1800"/>
              <a:t>FAR - Federal Acquisition Regulation</a:t>
            </a:r>
          </a:p>
          <a:p>
            <a:pPr lvl="2"/>
            <a:r>
              <a:rPr lang="en-US" sz="1800"/>
              <a:t>Part 99, Appendix B - Cost Accounting Standards</a:t>
            </a:r>
          </a:p>
          <a:p>
            <a:pPr lvl="1"/>
            <a:r>
              <a:rPr lang="en-US" sz="2000"/>
              <a:t>2 CFR - Grants and Agreements</a:t>
            </a:r>
          </a:p>
          <a:p>
            <a:pPr lvl="2"/>
            <a:r>
              <a:rPr lang="en-US" sz="1800"/>
              <a:t>Non-Profits</a:t>
            </a:r>
          </a:p>
          <a:p>
            <a:pPr lvl="2"/>
            <a:r>
              <a:rPr lang="en-US" sz="1800"/>
              <a:t>Non-Government Organizations</a:t>
            </a:r>
          </a:p>
          <a:p>
            <a:pPr lvl="1"/>
            <a:r>
              <a:rPr lang="en-US" sz="2000"/>
              <a:t>Agency Supplements</a:t>
            </a:r>
          </a:p>
          <a:p>
            <a:pPr lvl="2"/>
            <a:r>
              <a:rPr lang="en-US" sz="1800"/>
              <a:t>DFARs – Department of Defense Acquisition Regulation supplement</a:t>
            </a:r>
          </a:p>
          <a:p>
            <a:pPr lvl="2"/>
            <a:r>
              <a:rPr lang="en-US" sz="1800"/>
              <a:t>HHSAR – Health and Human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26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58" y="160638"/>
            <a:ext cx="5694092" cy="784109"/>
          </a:xfrm>
        </p:spPr>
        <p:txBody>
          <a:bodyPr/>
          <a:lstStyle/>
          <a:p>
            <a:pPr algn="l"/>
            <a:r>
              <a:rPr lang="en-US" sz="2400"/>
              <a:t>1. Not Understanding the Environment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860980"/>
          </a:xfrm>
        </p:spPr>
        <p:txBody>
          <a:bodyPr/>
          <a:lstStyle/>
          <a:p>
            <a:r>
              <a:rPr lang="en-US"/>
              <a:t>Detailed Accounting Requirements</a:t>
            </a:r>
          </a:p>
          <a:p>
            <a:r>
              <a:rPr lang="en-US"/>
              <a:t>Certified Cost or Pricing Data Disclosure</a:t>
            </a:r>
          </a:p>
          <a:p>
            <a:r>
              <a:rPr lang="en-US"/>
              <a:t>Extensive Internal Control Requirements</a:t>
            </a:r>
          </a:p>
          <a:p>
            <a:r>
              <a:rPr lang="en-US"/>
              <a:t>Complex Contract Negotiations</a:t>
            </a:r>
          </a:p>
          <a:p>
            <a:r>
              <a:rPr lang="en-US"/>
              <a:t>Potential Public Relations Concerns</a:t>
            </a:r>
          </a:p>
          <a:p>
            <a:pPr lvl="2"/>
            <a:r>
              <a:rPr lang="en-US" sz="2200"/>
              <a:t>Washington Post Test</a:t>
            </a:r>
          </a:p>
          <a:p>
            <a:pPr marL="228591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/>
              <a:t>Government Audits &amp; Reviews</a:t>
            </a:r>
          </a:p>
          <a:p>
            <a:pPr lvl="2"/>
            <a:r>
              <a:rPr lang="en-US" sz="2200"/>
              <a:t>DCAA (Defense Contract Audit Agency)</a:t>
            </a:r>
          </a:p>
          <a:p>
            <a:pPr lvl="2"/>
            <a:r>
              <a:rPr lang="en-US" sz="2200"/>
              <a:t>DCMA (Defense Contract Management Agency)</a:t>
            </a:r>
          </a:p>
          <a:p>
            <a:pPr lvl="2"/>
            <a:r>
              <a:rPr lang="en-US" sz="2200"/>
              <a:t>Agency OIGs (Office of Inspector General)</a:t>
            </a:r>
          </a:p>
          <a:p>
            <a:pPr lvl="2"/>
            <a:r>
              <a:rPr lang="en-US" sz="2200"/>
              <a:t>DOJ (Department of Justice)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646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Cyber Security, NIST 800-171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r>
              <a:rPr lang="en-US"/>
              <a:t>Safeguarding Controlled Unclassified Information (CUI)</a:t>
            </a:r>
          </a:p>
          <a:p>
            <a:pPr lvl="2"/>
            <a:r>
              <a:rPr lang="en-US" sz="2800"/>
              <a:t>DFARS 252.204-7012 </a:t>
            </a:r>
          </a:p>
          <a:p>
            <a:pPr lvl="2"/>
            <a:r>
              <a:rPr lang="en-US" sz="2800"/>
              <a:t>3 Day Requirement to Report an Incident</a:t>
            </a:r>
          </a:p>
          <a:p>
            <a:pPr lvl="2"/>
            <a:r>
              <a:rPr lang="en-US" sz="2800"/>
              <a:t>Was your compliance plan in place by 12/31/17?  If not, have you reported your expected date of compliance?</a:t>
            </a:r>
          </a:p>
          <a:p>
            <a:pPr lvl="2"/>
            <a:r>
              <a:rPr lang="en-US" sz="2800"/>
              <a:t>Current Industry Report Rate?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035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EF01004-434D-214B-8D27-69594CB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3. Ever Changing Regulations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43C2BBF-3E20-2840-8AD7-D8ED835E6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83113"/>
            <a:ext cx="7886700" cy="4693851"/>
          </a:xfrm>
        </p:spPr>
        <p:txBody>
          <a:bodyPr/>
          <a:lstStyle/>
          <a:p>
            <a:pPr marL="228591" lvl="2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2018 NDAA Section 805, 806, and 811 would increase the… </a:t>
            </a:r>
          </a:p>
          <a:p>
            <a:pPr lvl="2"/>
            <a:r>
              <a:rPr lang="en-US"/>
              <a:t>Micro-Purchase Threshold (MPT) from $3,500 to $10,000 </a:t>
            </a:r>
          </a:p>
          <a:p>
            <a:pPr lvl="2"/>
            <a:r>
              <a:rPr lang="en-US"/>
              <a:t>Simplified Acquisition Threshold (SAT) from $150,000 to $250,000</a:t>
            </a:r>
          </a:p>
          <a:p>
            <a:pPr lvl="2"/>
            <a:r>
              <a:rPr lang="en-US"/>
              <a:t>Truthful Cost or Pricing Data (aka “TINA”) threshold from $750,000 to $2,000,000. </a:t>
            </a:r>
          </a:p>
          <a:p>
            <a:pPr lvl="2"/>
            <a:r>
              <a:rPr lang="en-US"/>
              <a:t>The Cost Accounting Standards (CAS) threshold for contract awards would also increase to $2,000,000 since it is tied to the TINA threshold.</a:t>
            </a:r>
          </a:p>
          <a:p>
            <a:r>
              <a:rPr lang="en-US" sz="2400"/>
              <a:t> 2018 NDAA - Section 803 – Incurred Cost Audits &amp; Private Auditors</a:t>
            </a:r>
          </a:p>
          <a:p>
            <a:r>
              <a:rPr lang="en-US" sz="2400"/>
              <a:t>2017 NDAA - Section 809 Panel – Tasked with developing   recommendations for acquisition streamlining </a:t>
            </a:r>
          </a:p>
          <a:p>
            <a:pPr lvl="1"/>
            <a:r>
              <a:rPr lang="en-US" sz="1800"/>
              <a:t>3 Recommendations Implemented in 2018 NDAA</a:t>
            </a:r>
            <a:br>
              <a:rPr lang="en-US" sz="1800"/>
            </a:b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8E71-356C-3A46-88DA-2E4E2148B7E8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51FD6-DC34-497F-A14B-F084339A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1" y="771524"/>
            <a:ext cx="967828" cy="5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6076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1135</Words>
  <Application>Microsoft Office PowerPoint</Application>
  <PresentationFormat>Letter Paper (8.5x11 in)</PresentationFormat>
  <Paragraphs>222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Times</vt:lpstr>
      <vt:lpstr>Wingdings</vt:lpstr>
      <vt:lpstr>Office Theme</vt:lpstr>
      <vt:lpstr>Custom Design</vt:lpstr>
      <vt:lpstr>2_Custom Design</vt:lpstr>
      <vt:lpstr>1_Custom Design</vt:lpstr>
      <vt:lpstr>PowerPoint Presentation</vt:lpstr>
      <vt:lpstr>Value Proposition</vt:lpstr>
      <vt:lpstr>Who We Work With</vt:lpstr>
      <vt:lpstr>Overview</vt:lpstr>
      <vt:lpstr>Practice Areas</vt:lpstr>
      <vt:lpstr>1. Not Understanding the Environment</vt:lpstr>
      <vt:lpstr>1. Not Understanding the Environment</vt:lpstr>
      <vt:lpstr>2. Cyber Security, NIST 800-171</vt:lpstr>
      <vt:lpstr>3. Ever Changing Regulations</vt:lpstr>
      <vt:lpstr>4. Lack of Preparation for Business Systems Audits </vt:lpstr>
      <vt:lpstr>5. Commercial Item Determinations </vt:lpstr>
      <vt:lpstr>5. Other Commercial Item Contracts </vt:lpstr>
      <vt:lpstr>6. Subcontracting – Flow Downs, etc.</vt:lpstr>
      <vt:lpstr>7. Adequately Monitoring Integrity/Disclosure Requirements</vt:lpstr>
      <vt:lpstr>8. Claims/Terminations </vt:lpstr>
      <vt:lpstr>  9. Failure to Read the Contract</vt:lpstr>
      <vt:lpstr>10.  Trying to be Reasonable</vt:lpstr>
      <vt:lpstr>Questions &amp; 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2018-03-05T16:14:02Z</dcterms:modified>
</cp:coreProperties>
</file>