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76" r:id="rId10"/>
    <p:sldId id="263" r:id="rId11"/>
    <p:sldId id="277" r:id="rId12"/>
    <p:sldId id="264" r:id="rId13"/>
    <p:sldId id="265" r:id="rId14"/>
    <p:sldId id="266" r:id="rId15"/>
    <p:sldId id="278" r:id="rId16"/>
    <p:sldId id="267" r:id="rId17"/>
    <p:sldId id="268" r:id="rId18"/>
    <p:sldId id="269" r:id="rId19"/>
    <p:sldId id="274" r:id="rId20"/>
    <p:sldId id="271" r:id="rId21"/>
    <p:sldId id="272" r:id="rId22"/>
    <p:sldId id="279" r:id="rId23"/>
    <p:sldId id="280" r:id="rId24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5D67-3B4F-40E5-A023-CD7C51574B8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2627"/>
            <a:ext cx="5607050" cy="4217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049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902049"/>
            <a:ext cx="3038475" cy="46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F2EA-0259-4635-817A-CCA606BCC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9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1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03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43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2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05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70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17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10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69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7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96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48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9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4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41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2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8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4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96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5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 cover Bon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1572768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27248" y="5870448"/>
            <a:ext cx="2898648" cy="310896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0B01-3482-44D1-BED3-D440199E9E42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 cover BonB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5532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6553200" cy="4224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0FF31-DEAD-4C68-9C9A-5DDB34C32826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239000" y="914400"/>
            <a:ext cx="1600200" cy="51816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4pPr marL="0" indent="0">
              <a:buNone/>
              <a:defRPr sz="1600" b="1">
                <a:solidFill>
                  <a:schemeClr val="bg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CB76-6DE8-466E-B9F4-99E85E749FF4}" type="datetime1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01752" y="1216152"/>
            <a:ext cx="1216152" cy="1524000"/>
          </a:xfr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752600" y="1143000"/>
            <a:ext cx="7013448" cy="585216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752600" y="1752600"/>
            <a:ext cx="7013448" cy="85039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type bio</a:t>
            </a:r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304800" y="3044952"/>
            <a:ext cx="1216152" cy="1524000"/>
          </a:xfr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304800" y="4873752"/>
            <a:ext cx="1216152" cy="1524000"/>
          </a:xfrm>
        </p:spPr>
        <p:txBody>
          <a:bodyPr>
            <a:normAutofit/>
          </a:bodyPr>
          <a:lstStyle>
            <a:lvl1pPr>
              <a:buNone/>
              <a:defRPr sz="1400"/>
            </a:lvl1pPr>
          </a:lstStyle>
          <a:p>
            <a:r>
              <a:rPr lang="en-US" sz="1400" dirty="0" smtClean="0"/>
              <a:t>Add Picture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755648" y="2971800"/>
            <a:ext cx="7013448" cy="585216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755648" y="3584448"/>
            <a:ext cx="7013448" cy="85039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type bio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755648" y="4800600"/>
            <a:ext cx="7013448" cy="585216"/>
          </a:xfrm>
        </p:spPr>
        <p:txBody>
          <a:bodyPr>
            <a:normAutofit/>
          </a:bodyPr>
          <a:lstStyle>
            <a:lvl1pPr>
              <a:buNone/>
              <a:defRPr sz="14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1755648" y="5413248"/>
            <a:ext cx="7013448" cy="85039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type bio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752600" y="2895600"/>
            <a:ext cx="7162800" cy="0"/>
          </a:xfrm>
          <a:prstGeom prst="line">
            <a:avLst/>
          </a:prstGeom>
          <a:ln w="15875" cap="sq" cmpd="dbl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52600" y="4724400"/>
            <a:ext cx="7162800" cy="0"/>
          </a:xfrm>
          <a:prstGeom prst="line">
            <a:avLst/>
          </a:prstGeom>
          <a:ln w="15875" cap="sq" cmpd="dbl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lip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add Flipbook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7437-5C0E-460F-AF1E-878800E03794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lipbook with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 cover BonB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4400"/>
            <a:ext cx="6553200" cy="84124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add Flipbook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6553200" cy="4224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4931-1506-46C9-9019-EE84C28B36CC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239000" y="914400"/>
            <a:ext cx="1600200" cy="51816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4pPr marL="0" indent="0">
              <a:buNone/>
              <a:defRPr sz="1600" b="1">
                <a:solidFill>
                  <a:schemeClr val="bg1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7A12-7EE8-477A-A4E7-58C563F331DF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BEEE-B652-49D1-AFFE-855497B4B1F0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6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7967-4246-415F-BEA7-FA16AE4F3E9C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34747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8568"/>
            <a:ext cx="4040188" cy="3877056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34747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8568"/>
            <a:ext cx="4041775" cy="3877056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214-1F20-4D7C-829F-0FDBCED008A2}" type="datetime1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D232-F872-45E0-86DE-9A15E22BA433}" type="datetime1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CA35-92E5-4FCF-94AF-3EB7B1ABA306}" type="datetime1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05840"/>
            <a:ext cx="3008376" cy="5943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33272"/>
            <a:ext cx="5111496" cy="52852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719072"/>
            <a:ext cx="3008376" cy="45994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5107-6E39-4834-AD99-A0E34CFDA706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992624"/>
            <a:ext cx="55229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add Picture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0704"/>
            <a:ext cx="5522912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6128"/>
            <a:ext cx="55229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804E-3A8C-4614-9882-12589AA424F0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4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1952"/>
            <a:ext cx="8229600" cy="4224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24F6-A402-4AC5-8D16-E951F8BA98EE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601EA-CD94-44F1-A7FE-80B79869266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P topbar BonB.jpg"/>
          <p:cNvPicPr>
            <a:picLocks noChangeAspect="1"/>
          </p:cNvPicPr>
          <p:nvPr/>
        </p:nvPicPr>
        <p:blipFill>
          <a:blip r:embed="rId15" cstate="print"/>
          <a:srcRect b="34959"/>
          <a:stretch>
            <a:fillRect/>
          </a:stretch>
        </p:blipFill>
        <p:spPr>
          <a:xfrm>
            <a:off x="0" y="0"/>
            <a:ext cx="9144000" cy="892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s.org/sgp/crs/misc/R40227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Bid Protests In Brief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105400"/>
            <a:ext cx="3886200" cy="13045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1800" dirty="0" smtClean="0"/>
              <a:t>Mark </a:t>
            </a:r>
            <a:r>
              <a:rPr lang="en-US" sz="1800" dirty="0"/>
              <a:t>D. Colley</a:t>
            </a:r>
          </a:p>
          <a:p>
            <a:pPr>
              <a:defRPr/>
            </a:pPr>
            <a:r>
              <a:rPr lang="en-US" dirty="0"/>
              <a:t>Arnold &amp; Porter </a:t>
            </a:r>
            <a:r>
              <a:rPr lang="en-US" dirty="0" smtClean="0"/>
              <a:t>LLP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NCMA Boston Chapter</a:t>
            </a:r>
          </a:p>
          <a:p>
            <a:pPr>
              <a:defRPr/>
            </a:pPr>
            <a:r>
              <a:rPr lang="en-US" dirty="0" smtClean="0"/>
              <a:t>November 18, </a:t>
            </a:r>
            <a:r>
              <a:rPr lang="en-US" dirty="0"/>
              <a:t>2015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Post-Award Debriefings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Timely request essential (3 business days)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u="sng" dirty="0"/>
              <a:t>TAKE THE DATE OFFERED!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Scope/structure varies </a:t>
            </a:r>
            <a:r>
              <a:rPr lang="en-US" dirty="0" smtClean="0"/>
              <a:t>widely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In person, telephonic, entirely written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Controlled and choreographed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FAR requirements limited -- Not subject to challenge</a:t>
            </a:r>
          </a:p>
          <a:p>
            <a:pPr lvl="1"/>
            <a:r>
              <a:rPr lang="en-US" dirty="0"/>
              <a:t>significant </a:t>
            </a:r>
            <a:r>
              <a:rPr lang="en-US" dirty="0" smtClean="0"/>
              <a:t>weaknesses </a:t>
            </a:r>
            <a:r>
              <a:rPr lang="en-US" dirty="0"/>
              <a:t>or </a:t>
            </a:r>
            <a:r>
              <a:rPr lang="en-US" dirty="0" smtClean="0"/>
              <a:t>deficiencies; </a:t>
            </a:r>
            <a:endParaRPr lang="en-US" b="1" dirty="0"/>
          </a:p>
          <a:p>
            <a:pPr lvl="1"/>
            <a:r>
              <a:rPr lang="en-US" dirty="0"/>
              <a:t>the overall evaluated cost and technical rating of the awardee and the debriefed offeror; </a:t>
            </a:r>
            <a:endParaRPr lang="en-US" b="1" dirty="0"/>
          </a:p>
          <a:p>
            <a:pPr lvl="1"/>
            <a:r>
              <a:rPr lang="en-US" dirty="0"/>
              <a:t>the overall ranking of all </a:t>
            </a:r>
            <a:r>
              <a:rPr lang="en-US" dirty="0" smtClean="0"/>
              <a:t>offerors</a:t>
            </a:r>
            <a:r>
              <a:rPr lang="en-US" dirty="0"/>
              <a:t>; </a:t>
            </a:r>
            <a:endParaRPr lang="en-US" b="1" dirty="0"/>
          </a:p>
          <a:p>
            <a:pPr lvl="1"/>
            <a:r>
              <a:rPr lang="en-US" dirty="0"/>
              <a:t>a summary of the rationale for the award; </a:t>
            </a:r>
            <a:endParaRPr lang="en-US" b="1" dirty="0"/>
          </a:p>
          <a:p>
            <a:pPr lvl="1"/>
            <a:r>
              <a:rPr lang="en-US" b="1" u="sng" dirty="0"/>
              <a:t>reasonable responses to relevant questions posed by the debriefed offeror</a:t>
            </a:r>
            <a:r>
              <a:rPr lang="en-US" dirty="0"/>
              <a:t> as to whether source selection procedures set forth in the solicitation, applicable regulations, and other applicable authorities were followed by the executive agency. </a:t>
            </a:r>
            <a:endParaRPr lang="en-US" sz="2800" dirty="0"/>
          </a:p>
          <a:p>
            <a:pPr lvl="1">
              <a:spcBef>
                <a:spcPts val="0"/>
              </a:spcBef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2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Post-Award </a:t>
            </a:r>
            <a:r>
              <a:rPr lang="en-US" altLang="en-US" dirty="0" smtClean="0">
                <a:latin typeface="Arial" charset="0"/>
              </a:rPr>
              <a:t>Debriefings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Best practices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Information gathering vs. debate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Include attendees who know the procurement and proposal in detail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/>
              <a:t>Counsel?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Prepare questions in advance (sometimes requested)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Request redacted SSDD, etc. and copies of all debrief materials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Get written confirmation if agency holds debriefing open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4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GAO Protests: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Agency counsel defends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Agency resources vary widely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Awardees may (and should) intervene to help defend the award decision</a:t>
            </a:r>
          </a:p>
          <a:p>
            <a:pPr>
              <a:spcBef>
                <a:spcPts val="1200"/>
              </a:spcBef>
              <a:defRPr/>
            </a:pPr>
            <a:r>
              <a:rPr lang="en-US" dirty="0"/>
              <a:t>Agency responds 30 calendar days after protest filing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Includes Evaluation Record</a:t>
            </a:r>
          </a:p>
          <a:p>
            <a:pPr>
              <a:spcBef>
                <a:spcPts val="1200"/>
              </a:spcBef>
              <a:defRPr/>
            </a:pPr>
            <a:r>
              <a:rPr lang="en-US" dirty="0"/>
              <a:t>Comments and Supplemental Protests (if any)</a:t>
            </a:r>
            <a:r>
              <a:rPr lang="en-US" b="1" i="1" dirty="0"/>
              <a:t>10</a:t>
            </a:r>
            <a:r>
              <a:rPr lang="en-US" i="1" dirty="0"/>
              <a:t> </a:t>
            </a:r>
            <a:r>
              <a:rPr lang="en-US" b="1" i="1" dirty="0"/>
              <a:t>calendar days </a:t>
            </a:r>
            <a:r>
              <a:rPr lang="en-US" dirty="0"/>
              <a:t>after Agency response/record </a:t>
            </a:r>
          </a:p>
          <a:p>
            <a:pPr>
              <a:spcBef>
                <a:spcPts val="1200"/>
              </a:spcBef>
              <a:defRPr/>
            </a:pPr>
            <a:r>
              <a:rPr lang="en-US" dirty="0"/>
              <a:t>Supplemental briefing; hearing; ADR – all at GAO’s option.</a:t>
            </a:r>
          </a:p>
          <a:p>
            <a:pPr>
              <a:spcBef>
                <a:spcPts val="1200"/>
              </a:spcBef>
              <a:defRPr/>
            </a:pPr>
            <a:r>
              <a:rPr lang="en-US" dirty="0"/>
              <a:t>Decision within 100 calendar days from filing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COFC Protests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/>
              <a:t>DOJ handles protest defense, not agency counsel.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/>
              <a:t>No fixed filing, procedural or decision deadlines.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/>
              <a:t>Single judge vs. “institutional” review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Forum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188" lvl="1" indent="-2301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Most start at GAO -- Automatic stay; can move to COFC</a:t>
            </a:r>
          </a:p>
          <a:p>
            <a:pPr marL="230188" lvl="1" indent="-2301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GAO has exclusive jurisdiction over IDIQ task order protests (over $10M or excess scope)</a:t>
            </a:r>
          </a:p>
          <a:p>
            <a:pPr marL="230188" lvl="1" indent="-2301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COFC more burdensome/expensive</a:t>
            </a:r>
          </a:p>
          <a:p>
            <a:pPr marL="230188" lvl="1" indent="-2301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800" dirty="0"/>
              <a:t>Some circumstances </a:t>
            </a:r>
            <a:r>
              <a:rPr lang="en-US" sz="2800"/>
              <a:t>and </a:t>
            </a:r>
            <a:r>
              <a:rPr lang="en-US" sz="2800" smtClean="0"/>
              <a:t>law </a:t>
            </a:r>
            <a:r>
              <a:rPr lang="en-US" sz="2800" dirty="0"/>
              <a:t>may favor </a:t>
            </a:r>
            <a:r>
              <a:rPr lang="en-US" sz="2800" dirty="0" smtClean="0"/>
              <a:t>COFC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2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Considerations Before Protesting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Criticality of procurement</a:t>
            </a:r>
          </a:p>
          <a:p>
            <a:r>
              <a:rPr lang="en-US" dirty="0"/>
              <a:t>Likelihood of protest success</a:t>
            </a:r>
          </a:p>
          <a:p>
            <a:r>
              <a:rPr lang="en-US" dirty="0"/>
              <a:t>Likelihood of ultimate procurement success</a:t>
            </a:r>
          </a:p>
          <a:p>
            <a:r>
              <a:rPr lang="en-US" dirty="0"/>
              <a:t>Size of procurement </a:t>
            </a:r>
          </a:p>
          <a:p>
            <a:r>
              <a:rPr lang="en-US" dirty="0"/>
              <a:t>Customer </a:t>
            </a:r>
            <a:r>
              <a:rPr lang="en-US" dirty="0" smtClean="0"/>
              <a:t>relations – customer burden</a:t>
            </a:r>
            <a:endParaRPr lang="en-US" dirty="0"/>
          </a:p>
          <a:p>
            <a:r>
              <a:rPr lang="en-US" dirty="0"/>
              <a:t>Impact on agency conduct more generally</a:t>
            </a:r>
          </a:p>
          <a:p>
            <a:r>
              <a:rPr lang="en-US" dirty="0"/>
              <a:t>Investment in procurement</a:t>
            </a:r>
          </a:p>
          <a:p>
            <a:r>
              <a:rPr lang="en-US" dirty="0"/>
              <a:t>Lack of adequate agency explanation</a:t>
            </a:r>
          </a:p>
          <a:p>
            <a:r>
              <a:rPr lang="en-US" dirty="0"/>
              <a:t>Availability of CICA stay/injunction</a:t>
            </a:r>
          </a:p>
          <a:p>
            <a:r>
              <a:rPr lang="en-US" dirty="0"/>
              <a:t>Costs of protest process/possibility of fee award</a:t>
            </a:r>
          </a:p>
          <a:p>
            <a:pPr lvl="1"/>
            <a:r>
              <a:rPr lang="en-US" dirty="0"/>
              <a:t>Costs of affirmative protest unallowable – FAR 31.205-47</a:t>
            </a:r>
          </a:p>
          <a:p>
            <a:pPr lvl="1"/>
            <a:r>
              <a:rPr lang="en-US" dirty="0"/>
              <a:t>Costs of protest defense unallowable absent CO request – FAR 31.205-47</a:t>
            </a:r>
          </a:p>
          <a:p>
            <a:pPr lvl="1"/>
            <a:r>
              <a:rPr lang="en-US" dirty="0"/>
              <a:t>Fee recovery available (typically partial) under CICA/EAJA in limited </a:t>
            </a:r>
            <a:r>
              <a:rPr lang="en-US" dirty="0" smtClean="0"/>
              <a:t>circumstances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5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Protective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/>
              <a:t>Proprietary proposals and source selection evaluations</a:t>
            </a:r>
          </a:p>
          <a:p>
            <a:pPr marL="228600" lvl="2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/>
              <a:t>Only attorneys and consultants </a:t>
            </a:r>
            <a:r>
              <a:rPr lang="en-US" sz="2400" u="sng" dirty="0"/>
              <a:t>not</a:t>
            </a:r>
            <a:r>
              <a:rPr lang="en-US" sz="2400" dirty="0"/>
              <a:t> involved in “</a:t>
            </a:r>
            <a:r>
              <a:rPr lang="en-US" sz="2400"/>
              <a:t>competitive </a:t>
            </a:r>
            <a:r>
              <a:rPr lang="en-US" sz="2400" smtClean="0"/>
              <a:t>decision-making”</a:t>
            </a:r>
            <a:endParaRPr lang="en-US" sz="2400" dirty="0" smtClean="0"/>
          </a:p>
          <a:p>
            <a:pPr marL="228600" lvl="2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 smtClean="0"/>
              <a:t>A </a:t>
            </a:r>
            <a:r>
              <a:rPr lang="en-US" sz="2400" dirty="0"/>
              <a:t>severe handicap on counsel, particularly in highly complex, specialized and technical cases</a:t>
            </a:r>
          </a:p>
          <a:p>
            <a:pPr marL="458787" lvl="3">
              <a:spcBef>
                <a:spcPts val="600"/>
              </a:spcBef>
              <a:defRPr/>
            </a:pPr>
            <a:r>
              <a:rPr lang="en-US" sz="2000" dirty="0"/>
              <a:t>“Answer the Questions”</a:t>
            </a:r>
          </a:p>
          <a:p>
            <a:pPr marL="458787" lvl="3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000" dirty="0"/>
              <a:t>A material benefit to have in-house counsel </a:t>
            </a:r>
            <a:r>
              <a:rPr lang="en-US" sz="2000" dirty="0" smtClean="0"/>
              <a:t>participate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18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Protest G</a:t>
            </a:r>
            <a:r>
              <a:rPr lang="en-US" altLang="en-US" dirty="0" smtClean="0">
                <a:latin typeface="Arial" charset="0"/>
              </a:rPr>
              <a:t>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defRPr/>
            </a:pPr>
            <a:r>
              <a:rPr lang="en-US" sz="2000" dirty="0"/>
              <a:t>Fact dependent.  Each procurement is different.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No Rule 11 standard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Inference and analysis/“Information and belief” can suffice.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RFP Section M is the key.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Assess the basis for award and what must change to affect the outcome.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Evaluation criteria weights are critical.  Were they applied properly?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Where were the mistakes and inequities?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Protester must demonstrate </a:t>
            </a:r>
            <a:r>
              <a:rPr lang="en-US" sz="2000" b="1" u="sng" dirty="0"/>
              <a:t>prejudice</a:t>
            </a:r>
            <a:r>
              <a:rPr lang="en-US" sz="2000" dirty="0"/>
              <a:t> due to the procurement errors.</a:t>
            </a:r>
          </a:p>
          <a:p>
            <a:pPr>
              <a:spcBef>
                <a:spcPts val="1200"/>
              </a:spcBef>
              <a:defRPr/>
            </a:pPr>
            <a:r>
              <a:rPr lang="en-US" sz="2000" dirty="0"/>
              <a:t>Some things are not subject to protest: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Contract administration;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Subcontract awards;</a:t>
            </a:r>
          </a:p>
          <a:p>
            <a:pPr lvl="1">
              <a:spcBef>
                <a:spcPts val="300"/>
              </a:spcBef>
              <a:defRPr/>
            </a:pPr>
            <a:r>
              <a:rPr lang="en-US" sz="1800" dirty="0"/>
              <a:t>Bias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30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Four Reasons GAO Sustained Protests In FY2014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  <a:defRPr/>
            </a:pPr>
            <a:r>
              <a:rPr lang="en-US" dirty="0"/>
              <a:t>Failure to follow evaluation criteria</a:t>
            </a:r>
          </a:p>
          <a:p>
            <a:pPr>
              <a:spcBef>
                <a:spcPts val="2400"/>
              </a:spcBef>
              <a:defRPr/>
            </a:pPr>
            <a:r>
              <a:rPr lang="en-US" dirty="0"/>
              <a:t>Flawed source selection decision</a:t>
            </a:r>
          </a:p>
          <a:p>
            <a:pPr>
              <a:spcBef>
                <a:spcPts val="2400"/>
              </a:spcBef>
              <a:defRPr/>
            </a:pPr>
            <a:r>
              <a:rPr lang="en-US" dirty="0"/>
              <a:t>Unreasonable technical evaluation</a:t>
            </a:r>
          </a:p>
          <a:p>
            <a:pPr>
              <a:spcBef>
                <a:spcPts val="2400"/>
              </a:spcBef>
              <a:defRPr/>
            </a:pPr>
            <a:r>
              <a:rPr lang="en-US" dirty="0"/>
              <a:t>Unequal treatment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1800" dirty="0"/>
              <a:t>	Source: 	GAO Bid Protest Annual Report to Congress for Fiscal Year </a:t>
            </a:r>
            <a:r>
              <a:rPr lang="en-US" sz="1800" dirty="0" smtClean="0"/>
              <a:t>		2014</a:t>
            </a:r>
            <a:r>
              <a:rPr lang="en-US" sz="1800" dirty="0"/>
              <a:t>, </a:t>
            </a:r>
            <a:r>
              <a:rPr lang="en-US" sz="1800" dirty="0" smtClean="0"/>
              <a:t>B-158766.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dirty="0" smtClean="0"/>
              <a:t>+</a:t>
            </a:r>
            <a:r>
              <a:rPr lang="en-US" dirty="0"/>
              <a:t>2:	-Lack of meaningful Discussions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/>
              <a:t>	-Cost/price realism </a:t>
            </a:r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96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Preparations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</a:rPr>
              <a:t>Outside counsel – involve early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Selection and conflict resolution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Briefings, background materials</a:t>
            </a:r>
          </a:p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</a:rPr>
              <a:t>Proposal Team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Manage expectations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latin typeface="Arial" charset="0"/>
              </a:rPr>
              <a:t>“Don’t </a:t>
            </a:r>
            <a:r>
              <a:rPr lang="en-US" altLang="en-US" sz="2400" dirty="0">
                <a:latin typeface="Arial" charset="0"/>
              </a:rPr>
              <a:t>believe everything you may suspect</a:t>
            </a:r>
            <a:r>
              <a:rPr lang="en-US" altLang="en-US" sz="2800" dirty="0">
                <a:latin typeface="Arial" charset="0"/>
              </a:rPr>
              <a:t>”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Coach on timing, debriefing planning, protective order limits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Identify experts--even before award</a:t>
            </a:r>
          </a:p>
          <a:p>
            <a:pPr lvl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latin typeface="Arial" charset="0"/>
              </a:rPr>
              <a:t>Classified procurements require even more lead time and logistical </a:t>
            </a:r>
            <a:r>
              <a:rPr lang="en-US" altLang="en-US" sz="2800" dirty="0" smtClean="0">
                <a:latin typeface="Arial" charset="0"/>
              </a:rPr>
              <a:t>arrangements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4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What are Bid Protests?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Disputes regarding the </a:t>
            </a:r>
            <a:r>
              <a:rPr lang="en-US" i="1" u="sng" dirty="0"/>
              <a:t>procurement</a:t>
            </a:r>
            <a:r>
              <a:rPr lang="en-US" u="sng" dirty="0"/>
              <a:t> </a:t>
            </a:r>
            <a:r>
              <a:rPr lang="en-US" i="1" u="sng" dirty="0"/>
              <a:t>process 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Contractors enlisted to enforce the rules and preserve competition</a:t>
            </a:r>
          </a:p>
          <a:p>
            <a:pPr>
              <a:spcBef>
                <a:spcPts val="1800"/>
              </a:spcBef>
              <a:defRPr/>
            </a:pPr>
            <a:r>
              <a:rPr lang="en-US" dirty="0"/>
              <a:t>A means to contest errors, rule violations, and “unreasonable” judgments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/>
              <a:t>NOT a way to resolve policy choices</a:t>
            </a:r>
          </a:p>
          <a:p>
            <a:pPr>
              <a:spcBef>
                <a:spcPts val="1800"/>
              </a:spcBef>
              <a:defRPr/>
            </a:pPr>
            <a:r>
              <a:rPr lang="en-US" dirty="0"/>
              <a:t>Great deference to discretionary judgments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/>
              <a:t>Agency “has the right to get it wrong”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900" dirty="0"/>
          </a:p>
          <a:p>
            <a:pPr marL="782638" lvl="1" indent="-381000">
              <a:spcBef>
                <a:spcPts val="600"/>
              </a:spcBef>
              <a:buNone/>
              <a:defRPr/>
            </a:pPr>
            <a:endParaRPr lang="en-US" dirty="0"/>
          </a:p>
          <a:p>
            <a:pPr marL="782638" lvl="1" indent="-381000">
              <a:spcBef>
                <a:spcPts val="600"/>
              </a:spcBef>
              <a:buNone/>
              <a:defRPr/>
            </a:pPr>
            <a:endParaRPr lang="en-US" dirty="0"/>
          </a:p>
          <a:p>
            <a:pPr marL="1182688" lvl="2" indent="-381000">
              <a:spcBef>
                <a:spcPts val="600"/>
              </a:spcBef>
              <a:defRPr/>
            </a:pP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14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Bid Protest Statistics for </a:t>
            </a:r>
            <a:br>
              <a:rPr lang="en-US" dirty="0"/>
            </a:br>
            <a:r>
              <a:rPr lang="en-US" dirty="0"/>
              <a:t>Fiscal Years 2010-2014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349527"/>
              </p:ext>
            </p:extLst>
          </p:nvPr>
        </p:nvGraphicFramePr>
        <p:xfrm>
          <a:off x="1066801" y="1905001"/>
          <a:ext cx="7086598" cy="3733800"/>
        </p:xfrm>
        <a:graphic>
          <a:graphicData uri="http://schemas.openxmlformats.org/drawingml/2006/table">
            <a:tbl>
              <a:tblPr/>
              <a:tblGrid>
                <a:gridCol w="1725433"/>
                <a:gridCol w="1072233"/>
                <a:gridCol w="1072233"/>
                <a:gridCol w="1072233"/>
                <a:gridCol w="1072233"/>
                <a:gridCol w="1072233"/>
              </a:tblGrid>
              <a:tr h="34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 2014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 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 2012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 2011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FY 2010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9241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3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Cases Filed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3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2,561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3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(up 5%)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(down 2%)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2,475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(up 5%)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2,353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(up 2%)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(up 16%)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37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Cases Closed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3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2,458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2,538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2,495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2,226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41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Merit (Sustain + Deny)</a:t>
                      </a:r>
                      <a:br>
                        <a:rPr lang="en-US" sz="1100" kern="1200" spc="-2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Decisions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441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3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Number of Sustains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Sustain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18.6%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4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Effectiveness Rate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4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ADR (cases used)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56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spc="-4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ADR Success Rate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4.70%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3.36%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6.17%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794"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Hearings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(42 cases)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(31cases)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(56 cases)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(46 cases)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ea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(61 cases)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Up Arrow 5"/>
          <p:cNvSpPr/>
          <p:nvPr/>
        </p:nvSpPr>
        <p:spPr>
          <a:xfrm>
            <a:off x="3505200" y="2068398"/>
            <a:ext cx="484188" cy="685800"/>
          </a:xfrm>
          <a:prstGeom prst="upArrow">
            <a:avLst/>
          </a:prstGeom>
          <a:solidFill>
            <a:srgbClr val="C00000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11225" y="4114800"/>
            <a:ext cx="381000" cy="484717"/>
          </a:xfrm>
          <a:prstGeom prst="rightArrow">
            <a:avLst/>
          </a:prstGeom>
          <a:solidFill>
            <a:srgbClr val="C00000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715000"/>
            <a:ext cx="716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75"/>
              </a:spcBef>
              <a:spcAft>
                <a:spcPct val="0"/>
              </a:spcAft>
            </a:pPr>
            <a:r>
              <a:rPr lang="en-US" altLang="en-US" sz="1200" b="0" dirty="0" smtClean="0">
                <a:latin typeface="Arial" charset="0"/>
              </a:rPr>
              <a:t>Source:  GAO Bid Protest Annual Report to Congress for Fiscal Year 2014, B-158766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03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CRS Analysis – Comparison of Total Contract Obligations To Protests Filed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752600"/>
            <a:ext cx="518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5058" y="5777299"/>
            <a:ext cx="7162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 smtClean="0"/>
              <a:t>Source</a:t>
            </a:r>
            <a:r>
              <a:rPr lang="en-US" sz="1200" dirty="0"/>
              <a:t>:  Congressional Research Analysis of GAO Data, available at </a:t>
            </a:r>
            <a:r>
              <a:rPr lang="en-US" sz="1200" u="sng" dirty="0">
                <a:hlinkClick r:id="rId4"/>
              </a:rPr>
              <a:t>http://www.fas.org/sgp/crs/misc/R40227.pdf</a:t>
            </a:r>
            <a:r>
              <a:rPr lang="en-US" sz="12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endParaRPr lang="en-US" dirty="0"/>
          </a:p>
          <a:p>
            <a:pPr lvl="1" algn="ctr">
              <a:buNone/>
            </a:pPr>
            <a:endParaRPr lang="en-US" dirty="0"/>
          </a:p>
          <a:p>
            <a:pPr lvl="1" algn="ctr">
              <a:buNone/>
            </a:pPr>
            <a:endParaRPr lang="en-US" dirty="0"/>
          </a:p>
          <a:p>
            <a:pPr lvl="1" algn="ctr">
              <a:buNone/>
            </a:pPr>
            <a:r>
              <a:rPr lang="en-US" sz="4800" b="1" dirty="0"/>
              <a:t>QUESTIONS?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1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Additional Information, Please Contact: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Mark D. Colley, </a:t>
            </a:r>
            <a:r>
              <a:rPr lang="en-US" dirty="0"/>
              <a:t>Partner</a:t>
            </a:r>
          </a:p>
          <a:p>
            <a:pPr algn="ctr">
              <a:buNone/>
            </a:pPr>
            <a:r>
              <a:rPr lang="en-US" dirty="0">
                <a:cs typeface="Arial" charset="0"/>
              </a:rPr>
              <a:t>Arnold &amp; Porter LLP </a:t>
            </a:r>
            <a:r>
              <a:rPr lang="en-US" dirty="0"/>
              <a:t>–</a:t>
            </a:r>
            <a:r>
              <a:rPr lang="en-US" dirty="0">
                <a:cs typeface="Arial" charset="0"/>
              </a:rPr>
              <a:t> Washington, DC </a:t>
            </a:r>
            <a:r>
              <a:rPr lang="en-US" dirty="0"/>
              <a:t>	</a:t>
            </a:r>
            <a:r>
              <a:rPr lang="en-US" dirty="0">
                <a:cs typeface="Arial" charset="0"/>
              </a:rPr>
              <a:t> </a:t>
            </a:r>
          </a:p>
          <a:p>
            <a:pPr algn="ctr">
              <a:buNone/>
            </a:pPr>
            <a:r>
              <a:rPr lang="en-US" dirty="0">
                <a:cs typeface="Arial" charset="0"/>
              </a:rPr>
              <a:t>(202) </a:t>
            </a:r>
            <a:r>
              <a:rPr lang="en-US" dirty="0" smtClean="0">
                <a:cs typeface="Arial" charset="0"/>
              </a:rPr>
              <a:t>942-5720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Mark.Colley@aporter.com</a:t>
            </a:r>
            <a:endParaRPr lang="en-US" dirty="0"/>
          </a:p>
          <a:p>
            <a:pPr marL="0" lvl="3" indent="0">
              <a:buClr>
                <a:schemeClr val="tx2"/>
              </a:buClr>
              <a:buNone/>
            </a:pPr>
            <a:endParaRPr lang="en-US" dirty="0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Protest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/>
              <a:t>Pre-Award</a:t>
            </a:r>
            <a:r>
              <a:rPr lang="en-US" dirty="0"/>
              <a:t> — Ground rules and competitive range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u="sng" dirty="0"/>
              <a:t>Example</a:t>
            </a:r>
            <a:r>
              <a:rPr lang="en-US" dirty="0"/>
              <a:t>:  Challenging a problematic solicitation term that impairs a proposal strategy or favors a competitor.</a:t>
            </a:r>
          </a:p>
          <a:p>
            <a:pPr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b="1" dirty="0"/>
              <a:t>Post-Award</a:t>
            </a:r>
            <a:r>
              <a:rPr lang="en-US" dirty="0"/>
              <a:t> — Contract award flaws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u="sng" dirty="0"/>
              <a:t>Example</a:t>
            </a:r>
            <a:r>
              <a:rPr lang="en-US" dirty="0"/>
              <a:t>: Challenging a failure to follow solicitation terms or applying them unequally.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6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Protest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/>
              <a:t>Government Accountability Office (“</a:t>
            </a:r>
            <a:r>
              <a:rPr lang="en-US" b="1" dirty="0"/>
              <a:t>GAO</a:t>
            </a:r>
            <a:r>
              <a:rPr lang="en-US" dirty="0"/>
              <a:t>”)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Fast, intensive,</a:t>
            </a:r>
            <a:r>
              <a:rPr lang="en-US" i="1" dirty="0"/>
              <a:t> </a:t>
            </a:r>
            <a:r>
              <a:rPr lang="en-US" dirty="0"/>
              <a:t>and (relatively) informal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Branch of Congress--recommends agency action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No appeal rights, but may refile at COFC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endParaRPr lang="en-US" dirty="0"/>
          </a:p>
          <a:p>
            <a:pPr>
              <a:spcBef>
                <a:spcPts val="900"/>
              </a:spcBef>
              <a:defRPr/>
            </a:pPr>
            <a:r>
              <a:rPr lang="en-US" dirty="0"/>
              <a:t>Court of Federal Claims (“</a:t>
            </a:r>
            <a:r>
              <a:rPr lang="en-US" b="1" dirty="0"/>
              <a:t>COFC</a:t>
            </a:r>
            <a:r>
              <a:rPr lang="en-US" dirty="0"/>
              <a:t>”)</a:t>
            </a:r>
          </a:p>
          <a:p>
            <a:pPr marL="515938" lvl="1" indent="-23018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Traditional court rules, but special expedited protest procedures</a:t>
            </a:r>
          </a:p>
          <a:p>
            <a:pPr marL="515938" lvl="1" indent="-23018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Can order agency action</a:t>
            </a:r>
          </a:p>
          <a:p>
            <a:pPr marL="515938" lvl="1" indent="-23018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Appeals to the Federal </a:t>
            </a:r>
            <a:r>
              <a:rPr lang="en-US" dirty="0" smtClean="0"/>
              <a:t>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Protest Forums  -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  <a:defRPr/>
            </a:pPr>
            <a:r>
              <a:rPr lang="en-US" sz="3200" b="1" dirty="0"/>
              <a:t>Agency</a:t>
            </a:r>
            <a:r>
              <a:rPr lang="en-US" sz="3200" dirty="0"/>
              <a:t> protests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Less formal and limited process, so less directly confrontational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Agency self-assessment, but </a:t>
            </a:r>
            <a:r>
              <a:rPr lang="en-US" u="sng" dirty="0"/>
              <a:t>review above the contracting officer</a:t>
            </a:r>
            <a:r>
              <a:rPr lang="en-US" dirty="0"/>
              <a:t>.</a:t>
            </a:r>
          </a:p>
          <a:p>
            <a:pPr marL="515938">
              <a:spcBef>
                <a:spcPts val="300"/>
              </a:spcBef>
              <a:buFont typeface="Arial" panose="020B0604020202020204" pitchFamily="34" charset="0"/>
              <a:buChar char="̶"/>
              <a:defRPr/>
            </a:pPr>
            <a:r>
              <a:rPr lang="en-US" dirty="0"/>
              <a:t>Typically reserved for </a:t>
            </a:r>
            <a:r>
              <a:rPr lang="en-US" dirty="0" err="1"/>
              <a:t>preaward</a:t>
            </a:r>
            <a:r>
              <a:rPr lang="en-US" dirty="0"/>
              <a:t> </a:t>
            </a:r>
            <a:r>
              <a:rPr lang="en-US" dirty="0" smtClean="0"/>
              <a:t>protests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7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Protest Timing—GAO Protests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2">
              <a:defRPr/>
            </a:pPr>
            <a:r>
              <a:rPr lang="en-US" sz="2400" u="sng" dirty="0"/>
              <a:t>Pre-Award</a:t>
            </a:r>
            <a:r>
              <a:rPr lang="en-US" sz="2400" dirty="0"/>
              <a:t>:  before the deadline for proposal receipt or bid opening.</a:t>
            </a:r>
          </a:p>
          <a:p>
            <a:pPr marL="228600" lvl="2">
              <a:spcBef>
                <a:spcPts val="1800"/>
              </a:spcBef>
              <a:defRPr/>
            </a:pPr>
            <a:r>
              <a:rPr lang="en-US" sz="2400" u="sng" dirty="0"/>
              <a:t>Post-Award</a:t>
            </a:r>
            <a:r>
              <a:rPr lang="en-US" sz="2400" dirty="0"/>
              <a:t>:</a:t>
            </a:r>
            <a:r>
              <a:rPr lang="en-US" sz="2200" dirty="0"/>
              <a:t>  </a:t>
            </a:r>
          </a:p>
          <a:p>
            <a:pPr lvl="1">
              <a:defRPr/>
            </a:pPr>
            <a:r>
              <a:rPr lang="en-US" dirty="0"/>
              <a:t>Default Rule:  within </a:t>
            </a:r>
            <a:r>
              <a:rPr lang="en-US" b="1" u="sng" dirty="0"/>
              <a:t>10 calendar days</a:t>
            </a:r>
            <a:r>
              <a:rPr lang="en-US" b="1" dirty="0"/>
              <a:t> </a:t>
            </a:r>
            <a:r>
              <a:rPr lang="en-US" dirty="0"/>
              <a:t>after award or when basis for protest is </a:t>
            </a:r>
            <a:r>
              <a:rPr lang="en-US" b="1" dirty="0"/>
              <a:t>“</a:t>
            </a:r>
            <a:r>
              <a:rPr lang="en-US" b="1" u="sng" dirty="0"/>
              <a:t>known or should have been known.</a:t>
            </a:r>
            <a:r>
              <a:rPr lang="en-US" b="1" dirty="0"/>
              <a:t>”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Debriefing tolls the default rule: </a:t>
            </a:r>
          </a:p>
          <a:p>
            <a:pPr lvl="2">
              <a:defRPr/>
            </a:pPr>
            <a:r>
              <a:rPr lang="en-US" dirty="0"/>
              <a:t>not later than </a:t>
            </a:r>
            <a:r>
              <a:rPr lang="en-US" b="1" u="sng" dirty="0"/>
              <a:t>5 calendar days</a:t>
            </a:r>
            <a:r>
              <a:rPr lang="en-US" dirty="0"/>
              <a:t> after a </a:t>
            </a:r>
            <a:r>
              <a:rPr lang="en-US" u="sng" dirty="0"/>
              <a:t>requested and required </a:t>
            </a:r>
            <a:r>
              <a:rPr lang="en-US" dirty="0"/>
              <a:t>debriefing in order to secure an automatic stay of contract performance, otherwise, no later than 10 calendar days after the debriefing.</a:t>
            </a:r>
          </a:p>
          <a:p>
            <a:pPr lvl="2">
              <a:defRPr/>
            </a:pPr>
            <a:r>
              <a:rPr lang="en-US" dirty="0"/>
              <a:t>Really 4 ½ </a:t>
            </a:r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6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Best Practices: Addressing Pre-Award  Concerns– Speak Now Or Forever Hold Your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Promptly assess issue.</a:t>
            </a:r>
          </a:p>
          <a:p>
            <a:pPr lvl="1"/>
            <a:r>
              <a:rPr lang="en-US" dirty="0"/>
              <a:t>Ground rules concerns due before proposal submission, time to challenge other issues as short as 10 days.</a:t>
            </a:r>
          </a:p>
          <a:p>
            <a:pPr lvl="1"/>
            <a:r>
              <a:rPr lang="en-US" dirty="0"/>
              <a:t>System favors open competition.   </a:t>
            </a:r>
          </a:p>
          <a:p>
            <a:r>
              <a:rPr lang="en-US" dirty="0"/>
              <a:t>Consider use of bidders’ questions to address structure concerns.</a:t>
            </a:r>
          </a:p>
          <a:p>
            <a:r>
              <a:rPr lang="en-US" dirty="0"/>
              <a:t>Never delay a pre-award debriefing.</a:t>
            </a:r>
          </a:p>
          <a:p>
            <a:r>
              <a:rPr lang="en-US" dirty="0"/>
              <a:t>Consider informal channels for disagreement, as appropriate (</a:t>
            </a:r>
            <a:r>
              <a:rPr lang="en-US" i="1" dirty="0"/>
              <a:t>e.g.</a:t>
            </a:r>
            <a:r>
              <a:rPr lang="en-US" dirty="0"/>
              <a:t>, agency counsel).</a:t>
            </a:r>
          </a:p>
          <a:p>
            <a:r>
              <a:rPr lang="en-US" dirty="0"/>
              <a:t>Consider pros and cons of a pre-award protest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Automatic Stay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b="1" dirty="0"/>
              <a:t>GAO Protests Only</a:t>
            </a:r>
            <a:r>
              <a:rPr lang="en-US" dirty="0"/>
              <a:t>; Not COFC (injunction decision)</a:t>
            </a:r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dirty="0"/>
              <a:t>Remains in effect while the protest is pending.</a:t>
            </a:r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dirty="0"/>
              <a:t>Important leverage; protest viability reduced without a stay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21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Automatic Stay:  Agency </a:t>
            </a:r>
            <a:r>
              <a:rPr lang="en-US" dirty="0" smtClean="0"/>
              <a:t>Override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u="sng" dirty="0"/>
              <a:t>head of the procuring agency</a:t>
            </a:r>
            <a:r>
              <a:rPr lang="en-US" sz="3200" dirty="0"/>
              <a:t> may authorize the award or performance of a contract upon a </a:t>
            </a:r>
            <a:r>
              <a:rPr lang="en-US" sz="3200" u="sng" dirty="0"/>
              <a:t>written</a:t>
            </a:r>
            <a:r>
              <a:rPr lang="en-US" sz="3200" dirty="0"/>
              <a:t> determination and finding that:</a:t>
            </a:r>
          </a:p>
          <a:p>
            <a:pPr lvl="1"/>
            <a:r>
              <a:rPr lang="en-US" dirty="0"/>
              <a:t>“</a:t>
            </a:r>
            <a:r>
              <a:rPr lang="en-US" b="1" i="1" dirty="0"/>
              <a:t>urgent and compelling circumstances that significantly affect interests of the United States</a:t>
            </a:r>
            <a:r>
              <a:rPr lang="en-US" dirty="0"/>
              <a:t>” will not permit waiting for a resolution of the protest.</a:t>
            </a:r>
          </a:p>
          <a:p>
            <a:r>
              <a:rPr lang="en-US" sz="3200" u="sng" dirty="0"/>
              <a:t>Challenging an override</a:t>
            </a:r>
            <a:r>
              <a:rPr lang="en-US" sz="3200" dirty="0"/>
              <a:t>:  The Protester may challenge the override by filing an action in the Court of Federal Claims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1EA-CD94-44F1-A7FE-80B798692665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99537"/>
      </p:ext>
    </p:extLst>
  </p:cSld>
  <p:clrMapOvr>
    <a:masterClrMapping/>
  </p:clrMapOvr>
</p:sld>
</file>

<file path=ppt/theme/theme1.xml><?xml version="1.0" encoding="utf-8"?>
<a:theme xmlns:a="http://schemas.openxmlformats.org/drawingml/2006/main" name="AP 4 - AP Colors">
  <a:themeElements>
    <a:clrScheme name="A&amp;P Colors - New">
      <a:dk1>
        <a:sysClr val="windowText" lastClr="000000"/>
      </a:dk1>
      <a:lt1>
        <a:sysClr val="window" lastClr="FFFFFF"/>
      </a:lt1>
      <a:dk2>
        <a:srgbClr val="419F0D"/>
      </a:dk2>
      <a:lt2>
        <a:srgbClr val="002D86"/>
      </a:lt2>
      <a:accent1>
        <a:srgbClr val="CC6600"/>
      </a:accent1>
      <a:accent2>
        <a:srgbClr val="993366"/>
      </a:accent2>
      <a:accent3>
        <a:srgbClr val="669900"/>
      </a:accent3>
      <a:accent4>
        <a:srgbClr val="336699"/>
      </a:accent4>
      <a:accent5>
        <a:srgbClr val="848E84"/>
      </a:accent5>
      <a:accent6>
        <a:srgbClr val="774A9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1300</Words>
  <Application>Microsoft Office PowerPoint</Application>
  <PresentationFormat>On-screen Show (4:3)</PresentationFormat>
  <Paragraphs>253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AP 4 - AP Colors</vt:lpstr>
      <vt:lpstr>Bid Protests In Brief  </vt:lpstr>
      <vt:lpstr>What are Bid Protests?</vt:lpstr>
      <vt:lpstr>Protest Types</vt:lpstr>
      <vt:lpstr>Protest Forums</vt:lpstr>
      <vt:lpstr>Protest Forums  - Cont’d</vt:lpstr>
      <vt:lpstr>Protest Timing—GAO Protests</vt:lpstr>
      <vt:lpstr>Best Practices: Addressing Pre-Award  Concerns– Speak Now Or Forever Hold Your Peace</vt:lpstr>
      <vt:lpstr>Automatic Stay</vt:lpstr>
      <vt:lpstr>Automatic Stay:  Agency Override</vt:lpstr>
      <vt:lpstr>Post-Award Debriefings</vt:lpstr>
      <vt:lpstr>Post-Award Debriefings – Cont’d</vt:lpstr>
      <vt:lpstr>GAO Protests: Procedure</vt:lpstr>
      <vt:lpstr>COFC Protests Are Different</vt:lpstr>
      <vt:lpstr>Forum Choice</vt:lpstr>
      <vt:lpstr>Common Considerations Before Protesting</vt:lpstr>
      <vt:lpstr>Protective Orders</vt:lpstr>
      <vt:lpstr>Protest Grounds</vt:lpstr>
      <vt:lpstr>Top Four Reasons GAO Sustained Protests In FY2014</vt:lpstr>
      <vt:lpstr>Preparations and Support</vt:lpstr>
      <vt:lpstr>Bid Protest Statistics for  Fiscal Years 2010-2014</vt:lpstr>
      <vt:lpstr>CRS Analysis – Comparison of Total Contract Obligations To Protests Filed</vt:lpstr>
      <vt:lpstr>PowerPoint Presentation</vt:lpstr>
      <vt:lpstr>For Additional Information, Please Contact: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 Protests In Brief</dc:title>
  <dc:creator>MaryAnn Pinto</dc:creator>
  <cp:lastModifiedBy>MaryAnn Pinto</cp:lastModifiedBy>
  <cp:revision>2</cp:revision>
  <dcterms:modified xsi:type="dcterms:W3CDTF">2015-11-21T02:01:28Z</dcterms:modified>
</cp:coreProperties>
</file>