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65"/>
  </p:notesMasterIdLst>
  <p:handoutMasterIdLst>
    <p:handoutMasterId r:id="rId66"/>
  </p:handoutMasterIdLst>
  <p:sldIdLst>
    <p:sldId id="333" r:id="rId2"/>
    <p:sldId id="480" r:id="rId3"/>
    <p:sldId id="477" r:id="rId4"/>
    <p:sldId id="447" r:id="rId5"/>
    <p:sldId id="448" r:id="rId6"/>
    <p:sldId id="449" r:id="rId7"/>
    <p:sldId id="457" r:id="rId8"/>
    <p:sldId id="458" r:id="rId9"/>
    <p:sldId id="459" r:id="rId10"/>
    <p:sldId id="460" r:id="rId11"/>
    <p:sldId id="446" r:id="rId12"/>
    <p:sldId id="375" r:id="rId13"/>
    <p:sldId id="376" r:id="rId14"/>
    <p:sldId id="379" r:id="rId15"/>
    <p:sldId id="455" r:id="rId16"/>
    <p:sldId id="381" r:id="rId17"/>
    <p:sldId id="382" r:id="rId18"/>
    <p:sldId id="385" r:id="rId19"/>
    <p:sldId id="390" r:id="rId20"/>
    <p:sldId id="402" r:id="rId21"/>
    <p:sldId id="403" r:id="rId22"/>
    <p:sldId id="405" r:id="rId23"/>
    <p:sldId id="407" r:id="rId24"/>
    <p:sldId id="409" r:id="rId25"/>
    <p:sldId id="410" r:id="rId26"/>
    <p:sldId id="411" r:id="rId27"/>
    <p:sldId id="412" r:id="rId28"/>
    <p:sldId id="413" r:id="rId29"/>
    <p:sldId id="414" r:id="rId30"/>
    <p:sldId id="461" r:id="rId31"/>
    <p:sldId id="415" r:id="rId32"/>
    <p:sldId id="462" r:id="rId33"/>
    <p:sldId id="416" r:id="rId34"/>
    <p:sldId id="418" r:id="rId35"/>
    <p:sldId id="463" r:id="rId36"/>
    <p:sldId id="464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30" r:id="rId46"/>
    <p:sldId id="465" r:id="rId47"/>
    <p:sldId id="474" r:id="rId48"/>
    <p:sldId id="475" r:id="rId49"/>
    <p:sldId id="466" r:id="rId50"/>
    <p:sldId id="467" r:id="rId51"/>
    <p:sldId id="468" r:id="rId52"/>
    <p:sldId id="471" r:id="rId53"/>
    <p:sldId id="470" r:id="rId54"/>
    <p:sldId id="478" r:id="rId55"/>
    <p:sldId id="472" r:id="rId56"/>
    <p:sldId id="479" r:id="rId57"/>
    <p:sldId id="473" r:id="rId58"/>
    <p:sldId id="469" r:id="rId59"/>
    <p:sldId id="435" r:id="rId60"/>
    <p:sldId id="436" r:id="rId61"/>
    <p:sldId id="438" r:id="rId62"/>
    <p:sldId id="476" r:id="rId63"/>
    <p:sldId id="365" r:id="rId6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7E2A7"/>
    <a:srgbClr val="F2E8AC"/>
    <a:srgbClr val="5F5F5F"/>
    <a:srgbClr val="FF3300"/>
    <a:srgbClr val="3366FF"/>
    <a:srgbClr val="00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7" autoAdjust="0"/>
    <p:restoredTop sz="94630" autoAdjust="0"/>
  </p:normalViewPr>
  <p:slideViewPr>
    <p:cSldViewPr>
      <p:cViewPr varScale="1">
        <p:scale>
          <a:sx n="114" d="100"/>
          <a:sy n="114" d="100"/>
        </p:scale>
        <p:origin x="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981"/>
          </a:xfrm>
          <a:prstGeom prst="rect">
            <a:avLst/>
          </a:prstGeom>
        </p:spPr>
        <p:txBody>
          <a:bodyPr vert="horz" lIns="84088" tIns="42044" rIns="84088" bIns="4204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4981"/>
          </a:xfrm>
          <a:prstGeom prst="rect">
            <a:avLst/>
          </a:prstGeom>
        </p:spPr>
        <p:txBody>
          <a:bodyPr vert="horz" lIns="84088" tIns="42044" rIns="84088" bIns="4204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4981"/>
          </a:xfrm>
          <a:prstGeom prst="rect">
            <a:avLst/>
          </a:prstGeom>
        </p:spPr>
        <p:txBody>
          <a:bodyPr vert="horz" lIns="84088" tIns="42044" rIns="84088" bIns="42044" rtlCol="0" anchor="b"/>
          <a:lstStyle>
            <a:lvl1pPr algn="r">
              <a:defRPr sz="1100"/>
            </a:lvl1pPr>
          </a:lstStyle>
          <a:p>
            <a:pPr>
              <a:defRPr/>
            </a:pPr>
            <a:fld id="{A248601E-E373-45BF-B2CD-B5A2B40DC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t" anchorCtr="0" compatLnSpc="1">
            <a:prstTxWarp prst="textNoShape">
              <a:avLst/>
            </a:prstTxWarp>
          </a:bodyPr>
          <a:lstStyle>
            <a:lvl1pPr>
              <a:defRPr sz="11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t" anchorCtr="0" compatLnSpc="1">
            <a:prstTxWarp prst="textNoShape">
              <a:avLst/>
            </a:prstTxWarp>
          </a:bodyPr>
          <a:lstStyle>
            <a:lvl1pPr algn="r">
              <a:defRPr sz="11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510"/>
            <a:ext cx="5607050" cy="41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2"/>
            <a:ext cx="3038475" cy="4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b" anchorCtr="0" compatLnSpc="1">
            <a:prstTxWarp prst="textNoShape">
              <a:avLst/>
            </a:prstTxWarp>
          </a:bodyPr>
          <a:lstStyle>
            <a:lvl1pPr>
              <a:defRPr sz="11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822"/>
            <a:ext cx="3038475" cy="4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b" anchorCtr="0" compatLnSpc="1">
            <a:prstTxWarp prst="textNoShape">
              <a:avLst/>
            </a:prstTxWarp>
          </a:bodyPr>
          <a:lstStyle>
            <a:lvl1pPr algn="r">
              <a:defRPr sz="1100" baseline="0"/>
            </a:lvl1pPr>
          </a:lstStyle>
          <a:p>
            <a:pPr>
              <a:defRPr/>
            </a:pPr>
            <a:fld id="{02412B2A-4711-415A-8768-5284B1E2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9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rketdept@pepperlaw.com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7002"/>
            <a:ext cx="9144000" cy="968831"/>
          </a:xfrm>
          <a:prstGeom prst="rect">
            <a:avLst/>
          </a:prstGeom>
          <a:gradFill flip="none" rotWithShape="1">
            <a:gsLst>
              <a:gs pos="25000">
                <a:srgbClr val="F0F0F0"/>
              </a:gs>
              <a:gs pos="0">
                <a:srgbClr val="EBEBEB"/>
              </a:gs>
              <a:gs pos="50000">
                <a:srgbClr val="F5F5F5"/>
              </a:gs>
              <a:gs pos="94000">
                <a:schemeClr val="bg1">
                  <a:lumMod val="99000"/>
                  <a:lumOff val="1000"/>
                </a:schemeClr>
              </a:gs>
              <a:gs pos="77000">
                <a:srgbClr val="FAFA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Syntax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914" y="3712028"/>
            <a:ext cx="4974772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914" y="1211041"/>
            <a:ext cx="7772400" cy="2424793"/>
          </a:xfrm>
        </p:spPr>
        <p:txBody>
          <a:bodyPr anchor="b" anchorCtr="0">
            <a:normAutofit/>
          </a:bodyPr>
          <a:lstStyle>
            <a:lvl1pPr>
              <a:defRPr sz="4800" baseline="0">
                <a:solidFill>
                  <a:schemeClr val="accent1"/>
                </a:solidFill>
                <a:latin typeface="Arial Narrow" panose="020B0606020202030204" pitchFamily="34" charset="0"/>
                <a:sym typeface="Wingdings 2"/>
              </a:defRPr>
            </a:lvl1pPr>
          </a:lstStyle>
          <a:p>
            <a:r>
              <a:rPr lang="en-US" dirty="0" smtClean="0"/>
              <a:t>Title Slide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965784"/>
            <a:ext cx="2589162" cy="236936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74914" y="5954492"/>
            <a:ext cx="4963886" cy="35968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Date | Conference or Location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1143001"/>
            <a:ext cx="2222340" cy="167735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Title Slide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Enter title in the text box</a:t>
            </a:r>
          </a:p>
          <a:p>
            <a:endParaRPr lang="en-US" sz="1200" baseline="0" dirty="0" smtClean="0"/>
          </a:p>
          <a:p>
            <a:pPr marL="0" lvl="0" indent="-395149"/>
            <a:r>
              <a:rPr lang="en-US" sz="1100" i="0" baseline="0" dirty="0" smtClean="0"/>
              <a:t>Title sub-headings, if applicable,  should be formatted using </a:t>
            </a:r>
            <a:br>
              <a:rPr lang="en-US" sz="1100" i="0" baseline="0" dirty="0" smtClean="0"/>
            </a:br>
            <a:r>
              <a:rPr lang="en-US" sz="1100" i="0" baseline="0" dirty="0" smtClean="0"/>
              <a:t>Arial Narrow Bold / 44pt /  Orange, Accent 6 (from the 2015 Pepper Template color scheme)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9732" r="59367" b="64883"/>
          <a:stretch/>
        </p:blipFill>
        <p:spPr bwMode="auto">
          <a:xfrm>
            <a:off x="9259747" y="2884632"/>
            <a:ext cx="1609934" cy="19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 userDrawn="1"/>
        </p:nvCxnSpPr>
        <p:spPr>
          <a:xfrm>
            <a:off x="10501395" y="2737075"/>
            <a:ext cx="176160" cy="54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6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4480"/>
            <a:ext cx="8229600" cy="4572000"/>
          </a:xfrm>
        </p:spPr>
        <p:txBody>
          <a:bodyPr anchor="ctr" anchorCtr="0"/>
          <a:lstStyle>
            <a:lvl1pPr marL="0" indent="0" algn="ctr">
              <a:buNone/>
              <a:defRPr sz="1800" baseline="0">
                <a:sym typeface="Wingdings 2"/>
              </a:defRPr>
            </a:lvl1pPr>
          </a:lstStyle>
          <a:p>
            <a:pPr lvl="0"/>
            <a:r>
              <a:rPr lang="en-US" dirty="0" smtClean="0"/>
              <a:t>Chart Layout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43998" y="1143000"/>
            <a:ext cx="2011680" cy="230829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Chart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icon to insert the appropriate type of chart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Enter chart data on the Excel spreadsheet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“Chart Style 26” is the preferred Design option, which can be found under the Chart Tools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554480"/>
            <a:ext cx="8229600" cy="4572000"/>
          </a:xfrm>
        </p:spPr>
        <p:txBody>
          <a:bodyPr anchor="ctr" anchorCtr="0"/>
          <a:lstStyle>
            <a:lvl1pPr marL="0" marR="0" indent="0" algn="ctr" defTabSz="91407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ym typeface="Wingdings 2"/>
              </a:defRPr>
            </a:lvl1pPr>
          </a:lstStyle>
          <a:p>
            <a:r>
              <a:rPr lang="en-US" dirty="0" smtClean="0"/>
              <a:t>Table Layout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9143999" y="1143000"/>
            <a:ext cx="2011680" cy="286229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Table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icon to insert table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Indicate number of rows and columns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Use “Tab” key to move from cell to cell and create additional row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“Medium Style 2 – Accent 2” is the preferred Table Style, which can be found under the Design tab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2" hasCustomPrompt="1"/>
          </p:nvPr>
        </p:nvSpPr>
        <p:spPr>
          <a:xfrm>
            <a:off x="466725" y="1539875"/>
            <a:ext cx="8229600" cy="4572000"/>
          </a:xfrm>
        </p:spPr>
        <p:txBody>
          <a:bodyPr anchor="ctr" anchorCtr="0"/>
          <a:lstStyle>
            <a:lvl1pPr marL="0" marR="0" indent="0" algn="ctr" defTabSz="914079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tabLst/>
              <a:defRPr sz="1800" b="0" baseline="0">
                <a:sym typeface="Wingdings 2"/>
              </a:defRPr>
            </a:lvl1pPr>
          </a:lstStyle>
          <a:p>
            <a:r>
              <a:rPr lang="en-US" dirty="0" smtClean="0"/>
              <a:t>SmartArt Layout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341628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SmartArt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Create org chart, model, process chart, etc.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icon to select preferred graphic model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Under the SmartArt Tools tab, click on the “Change Colors” to</a:t>
            </a:r>
            <a:r>
              <a:rPr lang="en-US" sz="1200" baseline="0" dirty="0" smtClean="0"/>
              <a:t> view a </a:t>
            </a:r>
            <a:r>
              <a:rPr lang="en-US" sz="1200" dirty="0" smtClean="0"/>
              <a:t>selection of alternative color schemes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“Simple Fill” is the preferred the SmartArt Style, which can be found under the Design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554807"/>
            <a:ext cx="5635487" cy="4572000"/>
          </a:xfrm>
        </p:spPr>
        <p:txBody>
          <a:bodyPr/>
          <a:lstStyle>
            <a:lvl1pPr>
              <a:defRPr baseline="0">
                <a:sym typeface="Wingdings 2"/>
              </a:defRPr>
            </a:lvl1pPr>
          </a:lstStyle>
          <a:p>
            <a:pPr lvl="0"/>
            <a:r>
              <a:rPr lang="en-US" dirty="0" smtClean="0"/>
              <a:t>Content with Image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9049" y="914400"/>
            <a:ext cx="3044952" cy="5943600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insert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143999" y="1143001"/>
            <a:ext cx="2222340" cy="3600953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Content with Image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This layout should be used when bullet points are accompanied by a graphic image</a:t>
            </a:r>
          </a:p>
          <a:p>
            <a:endParaRPr lang="en-US" sz="1200" b="1" baseline="0" dirty="0" smtClean="0"/>
          </a:p>
          <a:p>
            <a:pPr marL="0" marR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“Increase/Decrease List Level”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format levels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Click photo icon to insert picture</a:t>
            </a:r>
          </a:p>
          <a:p>
            <a:endParaRPr lang="en-US" sz="1200" dirty="0" smtClean="0"/>
          </a:p>
          <a:p>
            <a:r>
              <a:rPr lang="en-US" sz="1200" dirty="0" smtClean="0"/>
              <a:t>Please see style guide for appropriate treatment and layout of images</a:t>
            </a:r>
            <a:endParaRPr lang="en-US" sz="1200" baseline="0" dirty="0" smtClean="0"/>
          </a:p>
          <a:p>
            <a:endParaRPr lang="en-US" sz="1200" baseline="0" dirty="0" smtClean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223763" y="2802745"/>
            <a:ext cx="767991" cy="365761"/>
            <a:chOff x="9825644" y="2872879"/>
            <a:chExt cx="767991" cy="36576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182760" y="1554480"/>
            <a:ext cx="6778486" cy="4041250"/>
          </a:xfrm>
        </p:spPr>
        <p:txBody>
          <a:bodyPr anchor="ctr" anchorCtr="0"/>
          <a:lstStyle>
            <a:lvl1pPr marL="0" indent="0" algn="ctr">
              <a:buNone/>
              <a:defRPr sz="1800" baseline="0">
                <a:sym typeface="Wingdings 2"/>
              </a:defRPr>
            </a:lvl1pPr>
          </a:lstStyle>
          <a:p>
            <a:r>
              <a:rPr lang="en-US" dirty="0" smtClean="0"/>
              <a:t>Picture Layout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1143001"/>
            <a:ext cx="2222340" cy="15696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Picture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on</a:t>
            </a:r>
            <a:r>
              <a:rPr lang="en-US" sz="1200" baseline="0" dirty="0" smtClean="0"/>
              <a:t> icon to insert a picture</a:t>
            </a:r>
          </a:p>
          <a:p>
            <a:endParaRPr lang="en-US" sz="1200" baseline="0" dirty="0" smtClean="0"/>
          </a:p>
          <a:p>
            <a:pPr marL="0" marR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Please see style guide for appropriate treatment and layout of images)</a:t>
            </a:r>
            <a:endParaRPr lang="en-US" sz="1200" baseline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554480"/>
            <a:ext cx="8229600" cy="4572000"/>
          </a:xfrm>
        </p:spPr>
        <p:txBody>
          <a:bodyPr/>
          <a:lstStyle>
            <a:lvl1pPr>
              <a:defRPr baseline="0">
                <a:sym typeface="Wingdings 2"/>
              </a:defRPr>
            </a:lvl1pPr>
          </a:lstStyle>
          <a:p>
            <a:pPr lvl="0"/>
            <a:r>
              <a:rPr lang="en-US" dirty="0" smtClean="0"/>
              <a:t>Title and Content  with Sub-Heading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0"/>
            <a:ext cx="2011680" cy="175429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Title and Content with Sub-Heading Layout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in text box to insert text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Use “Increase/Decrease List Level” to format each level of sub-bullets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223763" y="2639347"/>
            <a:ext cx="767991" cy="365761"/>
            <a:chOff x="9825644" y="2872879"/>
            <a:chExt cx="767991" cy="36576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9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- No Bullets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1554480"/>
            <a:ext cx="8242300" cy="4114800"/>
          </a:xfrm>
        </p:spPr>
        <p:txBody>
          <a:bodyPr anchor="ctr" anchorCtr="1"/>
          <a:lstStyle>
            <a:lvl1pPr marL="0" indent="0" algn="ctr">
              <a:lnSpc>
                <a:spcPct val="150000"/>
              </a:lnSpc>
              <a:buNone/>
              <a:defRPr>
                <a:sym typeface="Wingdings 2"/>
              </a:defRPr>
            </a:lvl1pPr>
            <a:lvl2pPr marL="0" indent="0" algn="ctr">
              <a:lnSpc>
                <a:spcPct val="150000"/>
              </a:lnSpc>
              <a:buNone/>
              <a:defRPr i="1"/>
            </a:lvl2pPr>
          </a:lstStyle>
          <a:p>
            <a:pPr lvl="0"/>
            <a:r>
              <a:rPr lang="en-US" dirty="0" smtClean="0"/>
              <a:t>Centered Text - No Bullets with Sub-Heading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3046956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Centered Text - No Bullets with Sub-Heading Layout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Use this layout for quotes or non-bulleted information </a:t>
            </a:r>
            <a:br>
              <a:rPr lang="en-US" sz="1200" dirty="0" smtClean="0"/>
            </a:br>
            <a:r>
              <a:rPr lang="en-US" sz="1200" dirty="0" smtClean="0"/>
              <a:t>that should be centered on the page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in text box to insert text</a:t>
            </a:r>
          </a:p>
          <a:p>
            <a:endParaRPr lang="en-US" sz="1200" dirty="0" smtClean="0"/>
          </a:p>
          <a:p>
            <a:r>
              <a:rPr lang="en-US" sz="1200" dirty="0" smtClean="0"/>
              <a:t>Use “Increase List Level” to format attribution or</a:t>
            </a:r>
            <a:r>
              <a:rPr lang="en-US" sz="1200" baseline="0" dirty="0" smtClean="0"/>
              <a:t> source </a:t>
            </a:r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1939" r="1564" b="13372"/>
          <a:stretch/>
        </p:blipFill>
        <p:spPr>
          <a:xfrm>
            <a:off x="9223750" y="3711701"/>
            <a:ext cx="369085" cy="362434"/>
          </a:xfrm>
          <a:prstGeom prst="roundRect">
            <a:avLst>
              <a:gd name="adj" fmla="val 6821"/>
            </a:avLst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226704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54807"/>
            <a:ext cx="4023360" cy="4572000"/>
          </a:xfrm>
        </p:spPr>
        <p:txBody>
          <a:bodyPr/>
          <a:lstStyle>
            <a:lvl1pPr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Two-column Bulleted Text with Sub-Heading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193896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Two-column Bulleted Text with Sub-Heading 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Click in each text box to insert text</a:t>
            </a:r>
          </a:p>
          <a:p>
            <a:endParaRPr lang="en-US" sz="1200" dirty="0" smtClean="0"/>
          </a:p>
          <a:p>
            <a:r>
              <a:rPr lang="en-US" sz="1200" dirty="0" smtClean="0"/>
              <a:t>Use “Increase/Decrease List Level” to format sub-bullets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223763" y="2843604"/>
            <a:ext cx="767991" cy="365761"/>
            <a:chOff x="9825644" y="2872879"/>
            <a:chExt cx="767991" cy="3657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45659" y="1542211"/>
            <a:ext cx="4040909" cy="4586007"/>
          </a:xfrm>
        </p:spPr>
        <p:txBody>
          <a:bodyPr/>
          <a:lstStyle>
            <a:lvl1pPr marL="0" indent="0">
              <a:buNone/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Two-column Bulleted Text with Sub-Heading Layout 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7109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41616" y="2185150"/>
            <a:ext cx="4040909" cy="3952875"/>
          </a:xfrm>
        </p:spPr>
        <p:txBody>
          <a:bodyPr/>
          <a:lstStyle>
            <a:lvl1pPr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Comparison with Sub-Heading Layout 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0"/>
            <a:ext cx="2011680" cy="175429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Comparison</a:t>
            </a:r>
            <a:r>
              <a:rPr lang="en-US" sz="1200" b="1" baseline="0" dirty="0" smtClean="0"/>
              <a:t> with Sub-Heading </a:t>
            </a:r>
            <a:r>
              <a:rPr lang="en-US" sz="1200" b="1" dirty="0" smtClean="0"/>
              <a:t>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Click in each text box to insert text</a:t>
            </a:r>
          </a:p>
          <a:p>
            <a:endParaRPr lang="en-US" sz="1200" dirty="0" smtClean="0"/>
          </a:p>
          <a:p>
            <a:r>
              <a:rPr lang="en-US" sz="1200" dirty="0" smtClean="0"/>
              <a:t>Use “Increase/Decrease List Level” to format sub-bullets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223763" y="2649560"/>
            <a:ext cx="767991" cy="365761"/>
            <a:chOff x="9825644" y="2872879"/>
            <a:chExt cx="767991" cy="3657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54480"/>
            <a:ext cx="4023360" cy="63976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54480"/>
            <a:ext cx="4023360" cy="63976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635139" y="2185150"/>
            <a:ext cx="4051012" cy="3952875"/>
          </a:xfrm>
        </p:spPr>
        <p:txBody>
          <a:bodyPr/>
          <a:lstStyle>
            <a:lvl1pPr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Comparison with Sub-Heading Layout 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168990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50987"/>
            <a:ext cx="8229600" cy="4572000"/>
          </a:xfrm>
        </p:spPr>
        <p:txBody>
          <a:bodyPr/>
          <a:lstStyle>
            <a:lvl1pPr marL="396736" indent="-396736">
              <a:buFont typeface="+mj-lt"/>
              <a:buAutoNum type="arabicPeriod"/>
              <a:defRPr baseline="0">
                <a:sym typeface="Wingdings 2"/>
              </a:defRPr>
            </a:lvl1pPr>
            <a:lvl2pPr marL="745861" indent="-288823">
              <a:buFont typeface="+mj-lt"/>
              <a:buAutoNum type="alphaLcParenR"/>
              <a:defRPr/>
            </a:lvl2pPr>
            <a:lvl3pPr marL="1142599" indent="-228519"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Numbered List with Sub-Heading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2"/>
            <a:ext cx="2011680" cy="15696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Numbered List with Sub-Heading Layout</a:t>
            </a:r>
          </a:p>
          <a:p>
            <a:endParaRPr lang="en-US" sz="1200" dirty="0" smtClean="0"/>
          </a:p>
          <a:p>
            <a:r>
              <a:rPr lang="en-US" sz="1200" dirty="0" smtClean="0"/>
              <a:t>Click to in the text box to add text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Use “Increase/Decrease List Level”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format levels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223763" y="2515427"/>
            <a:ext cx="767991" cy="365761"/>
            <a:chOff x="9825644" y="2872879"/>
            <a:chExt cx="767991" cy="36576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93800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554480"/>
            <a:ext cx="8229600" cy="4572000"/>
          </a:xfrm>
        </p:spPr>
        <p:txBody>
          <a:bodyPr/>
          <a:lstStyle>
            <a:lvl1pPr>
              <a:defRPr baseline="0">
                <a:sym typeface="Wingdings 2"/>
              </a:defRPr>
            </a:lvl1pPr>
          </a:lstStyle>
          <a:p>
            <a:pPr lvl="0"/>
            <a:r>
              <a:rPr lang="en-US" dirty="0" smtClean="0"/>
              <a:t>Title and Content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15696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Title and Content Layout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in text box to insert text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Use “Increase/Decrease List Level” to format each level of sub-bullets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223763" y="2639347"/>
            <a:ext cx="767991" cy="365761"/>
            <a:chOff x="9825644" y="2872879"/>
            <a:chExt cx="767991" cy="36576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9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43999" y="1143002"/>
            <a:ext cx="2011680" cy="83096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Title Only with Sub-Heading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387684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554480"/>
            <a:ext cx="8229600" cy="4572000"/>
          </a:xfrm>
        </p:spPr>
        <p:txBody>
          <a:bodyPr anchor="ctr" anchorCtr="0"/>
          <a:lstStyle>
            <a:lvl1pPr marL="0" marR="0" indent="0" algn="ctr" defTabSz="91407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800" baseline="0">
                <a:sym typeface="Wingdings 2"/>
              </a:defRPr>
            </a:lvl1pPr>
          </a:lstStyle>
          <a:p>
            <a:r>
              <a:rPr lang="en-US" dirty="0" smtClean="0"/>
              <a:t>Table with Sub-Heading Layout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9143999" y="1143001"/>
            <a:ext cx="2011680" cy="3046956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Table with Sub-Heading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icon to insert table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Indicate number of rows and columns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Use “Tab” key to move from cell to cell and create additional row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“Medium Style 2 – Accent 2” is the preferred Table Style, which can be found under the Design tab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68543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4480"/>
            <a:ext cx="8229600" cy="4572000"/>
          </a:xfrm>
        </p:spPr>
        <p:txBody>
          <a:bodyPr anchor="ctr" anchorCtr="0"/>
          <a:lstStyle>
            <a:lvl1pPr marL="0" indent="0" algn="ctr">
              <a:buNone/>
              <a:defRPr sz="1800" baseline="0">
                <a:sym typeface="Wingdings 2"/>
              </a:defRPr>
            </a:lvl1pPr>
          </a:lstStyle>
          <a:p>
            <a:pPr lvl="0"/>
            <a:r>
              <a:rPr lang="en-US" dirty="0" smtClean="0"/>
              <a:t>Chart with Sub-Heading Layout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43998" y="1143001"/>
            <a:ext cx="2011680" cy="249295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Chart with Sub-Heading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icon to insert the appropriate type of chart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Enter chart data on the Excel spreadsheet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“Chart Style 26” is the preferred Design option, which can be found under the Chart Tools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385139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2" hasCustomPrompt="1"/>
          </p:nvPr>
        </p:nvSpPr>
        <p:spPr>
          <a:xfrm>
            <a:off x="466725" y="1539875"/>
            <a:ext cx="8229600" cy="4572000"/>
          </a:xfrm>
        </p:spPr>
        <p:txBody>
          <a:bodyPr anchor="ctr" anchorCtr="0"/>
          <a:lstStyle>
            <a:lvl1pPr marL="0" marR="0" indent="0" algn="ctr" defTabSz="914079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tabLst/>
              <a:defRPr sz="1800" b="0" baseline="0">
                <a:sym typeface="Wingdings 2"/>
              </a:defRPr>
            </a:lvl1pPr>
          </a:lstStyle>
          <a:p>
            <a:r>
              <a:rPr lang="en-US" dirty="0" smtClean="0"/>
              <a:t>SmartArt with Sub-Heading Layout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3600953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SmartArt with Sub-Heading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Create org chart, model, process chart, etc.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icon to select preferred graphic model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Under the SmartArt Tools tab, click on the “Change Colors” to</a:t>
            </a:r>
            <a:r>
              <a:rPr lang="en-US" sz="1200" baseline="0" dirty="0" smtClean="0"/>
              <a:t> view a </a:t>
            </a:r>
            <a:r>
              <a:rPr lang="en-US" sz="1200" dirty="0" smtClean="0"/>
              <a:t>selection of alternative color schemes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“Simple Fill” is the preferred the SmartArt Style, which can be found under the Design tab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86566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with Sub-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1554807"/>
            <a:ext cx="5635487" cy="4572000"/>
          </a:xfrm>
        </p:spPr>
        <p:txBody>
          <a:bodyPr/>
          <a:lstStyle>
            <a:lvl1pPr>
              <a:defRPr baseline="0">
                <a:sym typeface="Wingdings 2"/>
              </a:defRPr>
            </a:lvl1pPr>
          </a:lstStyle>
          <a:p>
            <a:pPr lvl="0"/>
            <a:r>
              <a:rPr lang="en-US" dirty="0" smtClean="0"/>
              <a:t>Content with Image with Sub-Heading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9049" y="914400"/>
            <a:ext cx="3044952" cy="5943600"/>
          </a:xfrm>
        </p:spPr>
        <p:txBody>
          <a:bodyPr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to insert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143999" y="1143000"/>
            <a:ext cx="2222340" cy="3785619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Content with Image with Sub-Heading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This layout should be used when bullet points are accompanied by a graphic image</a:t>
            </a:r>
          </a:p>
          <a:p>
            <a:endParaRPr lang="en-US" sz="1200" b="1" baseline="0" dirty="0" smtClean="0"/>
          </a:p>
          <a:p>
            <a:pPr marL="0" marR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“Increase/Decrease List Level”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format levels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Click photo icon to insert picture</a:t>
            </a:r>
          </a:p>
          <a:p>
            <a:endParaRPr lang="en-US" sz="1200" dirty="0" smtClean="0"/>
          </a:p>
          <a:p>
            <a:r>
              <a:rPr lang="en-US" sz="1200" dirty="0" smtClean="0"/>
              <a:t>Please see style guide for appropriate treatment and layout of images</a:t>
            </a:r>
            <a:endParaRPr lang="en-US" sz="1200" baseline="0" dirty="0" smtClean="0"/>
          </a:p>
          <a:p>
            <a:endParaRPr lang="en-US" sz="1200" baseline="0" dirty="0" smtClean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209428" y="2955768"/>
            <a:ext cx="767991" cy="365761"/>
            <a:chOff x="9825644" y="2872879"/>
            <a:chExt cx="767991" cy="36576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331341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182760" y="1554480"/>
            <a:ext cx="6778486" cy="4041250"/>
          </a:xfrm>
        </p:spPr>
        <p:txBody>
          <a:bodyPr anchor="ctr" anchorCtr="0"/>
          <a:lstStyle>
            <a:lvl1pPr marL="0" indent="0" algn="ctr">
              <a:buNone/>
              <a:defRPr sz="1800" baseline="0">
                <a:sym typeface="Wingdings 2"/>
              </a:defRPr>
            </a:lvl1pPr>
          </a:lstStyle>
          <a:p>
            <a:r>
              <a:rPr lang="en-US" dirty="0" smtClean="0"/>
              <a:t>Picture with Sub-Heading Layout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1143000"/>
            <a:ext cx="2222340" cy="175429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Picture with Sub-Heading 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on</a:t>
            </a:r>
            <a:r>
              <a:rPr lang="en-US" sz="1200" baseline="0" dirty="0" smtClean="0"/>
              <a:t> icon to insert a picture</a:t>
            </a:r>
          </a:p>
          <a:p>
            <a:endParaRPr lang="en-US" sz="1200" baseline="0" dirty="0" smtClean="0"/>
          </a:p>
          <a:p>
            <a:pPr marL="0" marR="0" indent="0" algn="l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Please see style guide for appropriate treatment and layout of images)</a:t>
            </a:r>
            <a:endParaRPr lang="en-US" sz="1200" baseline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4205" y="948953"/>
            <a:ext cx="8196830" cy="58123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>
              <a:lnSpc>
                <a:spcPct val="8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defRPr>
            </a:lvl2pPr>
            <a:lvl3pPr marL="0" indent="0">
              <a:lnSpc>
                <a:spcPct val="80000"/>
              </a:lnSpc>
              <a:buNone/>
              <a:defRPr sz="1800">
                <a:solidFill>
                  <a:schemeClr val="accent2"/>
                </a:solidFill>
                <a:latin typeface="Franklin Gothic Medium Cond" pitchFamily="34" charset="0"/>
              </a:defRPr>
            </a:lvl3pPr>
          </a:lstStyle>
          <a:p>
            <a:pPr lvl="0"/>
            <a:r>
              <a:rPr lang="en-US" dirty="0" smtClean="0"/>
              <a:t>Click here to edit sub-heading </a:t>
            </a:r>
          </a:p>
        </p:txBody>
      </p:sp>
    </p:spTree>
    <p:extLst>
      <p:ext uri="{BB962C8B-B14F-4D97-AF65-F5344CB8AC3E}">
        <p14:creationId xmlns:p14="http://schemas.microsoft.com/office/powerpoint/2010/main" val="186669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438402"/>
            <a:ext cx="9144000" cy="968831"/>
          </a:xfrm>
          <a:prstGeom prst="rect">
            <a:avLst/>
          </a:prstGeom>
          <a:gradFill flip="none" rotWithShape="1">
            <a:gsLst>
              <a:gs pos="25000">
                <a:srgbClr val="F0F0F0"/>
              </a:gs>
              <a:gs pos="0">
                <a:srgbClr val="EBEBEB"/>
              </a:gs>
              <a:gs pos="50000">
                <a:srgbClr val="F5F5F5"/>
              </a:gs>
              <a:gs pos="94000">
                <a:schemeClr val="bg1">
                  <a:lumMod val="99000"/>
                  <a:lumOff val="1000"/>
                </a:schemeClr>
              </a:gs>
              <a:gs pos="77000">
                <a:srgbClr val="FAFA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Syntax" panose="02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427183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907044"/>
            <a:ext cx="7772400" cy="1500187"/>
          </a:xfrm>
        </p:spPr>
        <p:txBody>
          <a:bodyPr anchor="b"/>
          <a:lstStyle>
            <a:lvl1pPr marL="0" indent="0">
              <a:buNone/>
              <a:defRPr sz="2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presentation title or presenter(s) name(s)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6153408"/>
            <a:ext cx="2743200" cy="5520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143999" y="1143001"/>
            <a:ext cx="2011680" cy="193896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Section Header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top text box to include the presentation title or presenter</a:t>
            </a:r>
            <a:r>
              <a:rPr lang="en-US" sz="1200" baseline="0" dirty="0" smtClean="0"/>
              <a:t>(s) name(s). Alternatively, this section could be left blank</a:t>
            </a:r>
            <a:endParaRPr lang="en-US" sz="1200" baseline="0" dirty="0"/>
          </a:p>
          <a:p>
            <a:endParaRPr lang="en-US" sz="1200" baseline="0" dirty="0"/>
          </a:p>
          <a:p>
            <a:r>
              <a:rPr lang="en-US" sz="1200" baseline="0" dirty="0" smtClean="0"/>
              <a:t>Click bottom text box to add the section title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3891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r="13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9143998" y="1143002"/>
            <a:ext cx="2011680" cy="83096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Capabilities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This is a static slide and cannot be</a:t>
            </a:r>
            <a:r>
              <a:rPr lang="en-US" sz="1200" baseline="0" dirty="0" smtClean="0"/>
              <a:t> edited</a:t>
            </a:r>
            <a:endParaRPr lang="en-US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r="13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9143998" y="1143002"/>
            <a:ext cx="2011680" cy="83096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Locations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This is a static slide and cannot be</a:t>
            </a:r>
            <a:r>
              <a:rPr lang="en-US" sz="1200" baseline="0" dirty="0" smtClean="0"/>
              <a:t> edited</a:t>
            </a:r>
            <a:endParaRPr lang="en-US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r="1370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9143998" y="1143002"/>
            <a:ext cx="2011680" cy="101563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Questions &amp; Answers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This is a static slide and cannot be</a:t>
            </a:r>
            <a:r>
              <a:rPr lang="en-US" sz="1200" baseline="0" dirty="0" smtClean="0"/>
              <a:t> edited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5495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1554480"/>
            <a:ext cx="8242300" cy="4114800"/>
          </a:xfrm>
        </p:spPr>
        <p:txBody>
          <a:bodyPr anchor="ctr" anchorCtr="1"/>
          <a:lstStyle>
            <a:lvl1pPr marL="0" indent="0" algn="ctr">
              <a:lnSpc>
                <a:spcPct val="150000"/>
              </a:lnSpc>
              <a:buNone/>
              <a:defRPr>
                <a:sym typeface="Wingdings 2"/>
              </a:defRPr>
            </a:lvl1pPr>
            <a:lvl2pPr marL="0" indent="0" algn="ctr">
              <a:lnSpc>
                <a:spcPct val="150000"/>
              </a:lnSpc>
              <a:buNone/>
              <a:defRPr i="1"/>
            </a:lvl2pPr>
          </a:lstStyle>
          <a:p>
            <a:pPr lvl="0"/>
            <a:r>
              <a:rPr lang="en-US" dirty="0" smtClean="0"/>
              <a:t>Centered Text - No Bullets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0"/>
            <a:ext cx="2011680" cy="286229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Centered Text - No Bullets Layout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Use this layout for quotes or non-bulleted information </a:t>
            </a:r>
            <a:br>
              <a:rPr lang="en-US" sz="1200" dirty="0" smtClean="0"/>
            </a:br>
            <a:r>
              <a:rPr lang="en-US" sz="1200" dirty="0" smtClean="0"/>
              <a:t>that should be centered on the page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Click in text box to insert text</a:t>
            </a:r>
          </a:p>
          <a:p>
            <a:endParaRPr lang="en-US" sz="1200" dirty="0" smtClean="0"/>
          </a:p>
          <a:p>
            <a:r>
              <a:rPr lang="en-US" sz="1200" dirty="0" smtClean="0"/>
              <a:t>Use “Increase List Level” to format attribution or</a:t>
            </a:r>
            <a:r>
              <a:rPr lang="en-US" sz="1200" baseline="0" dirty="0" smtClean="0"/>
              <a:t> source </a:t>
            </a:r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1939" r="1564" b="13372"/>
          <a:stretch/>
        </p:blipFill>
        <p:spPr>
          <a:xfrm>
            <a:off x="9223750" y="3711701"/>
            <a:ext cx="369085" cy="362434"/>
          </a:xfrm>
          <a:prstGeom prst="roundRect">
            <a:avLst>
              <a:gd name="adj" fmla="val 6821"/>
            </a:avLst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9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r="136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1" y="5227911"/>
            <a:ext cx="4389776" cy="10972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0" indent="0" algn="r">
              <a:spcBef>
                <a:spcPts val="0"/>
              </a:spcBef>
              <a:buNone/>
              <a:defRPr sz="1800">
                <a:latin typeface="Arial Narrow" panose="020B0606020202030204" pitchFamily="34" charset="0"/>
              </a:defRPr>
            </a:lvl2pPr>
            <a:lvl3pPr marL="704603" indent="0" algn="r">
              <a:buNone/>
              <a:defRPr sz="2000"/>
            </a:lvl3pPr>
            <a:lvl4pPr marL="1047382" indent="0" algn="r">
              <a:buNone/>
              <a:defRPr sz="2000"/>
            </a:lvl4pPr>
            <a:lvl5pPr marL="1390162" indent="0" algn="r">
              <a:buNone/>
              <a:defRPr sz="2000"/>
            </a:lvl5pPr>
          </a:lstStyle>
          <a:p>
            <a:pPr lvl="0"/>
            <a:r>
              <a:rPr lang="en-US" dirty="0" smtClean="0"/>
              <a:t>Contact name</a:t>
            </a:r>
          </a:p>
          <a:p>
            <a:pPr lvl="1"/>
            <a:r>
              <a:rPr lang="en-US" dirty="0" smtClean="0"/>
              <a:t>___.___.____</a:t>
            </a:r>
            <a:br>
              <a:rPr lang="en-US" dirty="0" smtClean="0"/>
            </a:br>
            <a:r>
              <a:rPr lang="en-US" dirty="0" smtClean="0"/>
              <a:t>_______@pepperlaw.com</a:t>
            </a:r>
            <a:br>
              <a:rPr lang="en-US" dirty="0" smtClean="0"/>
            </a:br>
            <a:r>
              <a:rPr lang="en-US" dirty="0" smtClean="0"/>
              <a:t>(if only one contact, use this text box)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224173"/>
            <a:ext cx="4389776" cy="8733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accent4"/>
                </a:solidFill>
                <a:latin typeface="Arial Narrow" panose="020B0606020202030204" pitchFamily="34" charset="0"/>
                <a:sym typeface="Wingdings 2"/>
              </a:defRPr>
            </a:lvl1pPr>
            <a:lvl2pPr marL="0" indent="0" algn="r">
              <a:spcBef>
                <a:spcPts val="0"/>
              </a:spcBef>
              <a:buNone/>
              <a:defRPr sz="1800">
                <a:latin typeface="Arial Narrow" panose="020B0606020202030204" pitchFamily="34" charset="0"/>
              </a:defRPr>
            </a:lvl2pPr>
            <a:lvl3pPr marL="704603" indent="0" algn="r">
              <a:buNone/>
              <a:defRPr sz="2000"/>
            </a:lvl3pPr>
            <a:lvl4pPr marL="1047382" indent="0" algn="r">
              <a:buNone/>
              <a:defRPr sz="2000"/>
            </a:lvl4pPr>
            <a:lvl5pPr marL="1390162" indent="0" algn="r">
              <a:buNone/>
              <a:defRPr sz="2000"/>
            </a:lvl5pPr>
          </a:lstStyle>
          <a:p>
            <a:pPr lvl="0"/>
            <a:r>
              <a:rPr lang="en-US" dirty="0" smtClean="0"/>
              <a:t>Contact name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  <a:p>
            <a:pPr lvl="1"/>
            <a:r>
              <a:rPr lang="en-US" dirty="0" smtClean="0"/>
              <a:t>2215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3999" y="1143002"/>
            <a:ext cx="2222340" cy="3185455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For</a:t>
            </a:r>
            <a:r>
              <a:rPr lang="en-US" sz="1200" b="1" baseline="0" dirty="0" smtClean="0"/>
              <a:t> More Information </a:t>
            </a:r>
            <a:r>
              <a:rPr lang="en-US" sz="1200" b="1" dirty="0" smtClean="0"/>
              <a:t>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Enter</a:t>
            </a:r>
            <a:r>
              <a:rPr lang="en-US" sz="1200" baseline="0" dirty="0" smtClean="0"/>
              <a:t> contact info:</a:t>
            </a:r>
          </a:p>
          <a:p>
            <a:endParaRPr lang="en-US" sz="1200" b="1" baseline="0" dirty="0" smtClean="0"/>
          </a:p>
          <a:p>
            <a:r>
              <a:rPr lang="en-US" sz="1200" b="0" baseline="0" dirty="0" smtClean="0"/>
              <a:t>Contact Name</a:t>
            </a:r>
          </a:p>
          <a:p>
            <a:r>
              <a:rPr lang="en-US" sz="1200" baseline="0" dirty="0" smtClean="0"/>
              <a:t>___.___.____</a:t>
            </a:r>
          </a:p>
          <a:p>
            <a:r>
              <a:rPr lang="en-US" sz="1200" baseline="0" dirty="0" smtClean="0"/>
              <a:t>_______@pepperlaw.com</a:t>
            </a:r>
          </a:p>
          <a:p>
            <a:endParaRPr lang="en-US" sz="1200" baseline="0" dirty="0" smtClean="0"/>
          </a:p>
          <a:p>
            <a:pPr marL="61891" lvl="1" indent="0"/>
            <a:r>
              <a:rPr lang="en-US" sz="1100" i="1" baseline="0" dirty="0" smtClean="0"/>
              <a:t>Click the  </a:t>
            </a:r>
            <a:r>
              <a:rPr lang="en-US" sz="1100" i="1" dirty="0" smtClean="0"/>
              <a:t>“Increase List Level”  once to format the phone number and email address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If listing</a:t>
            </a:r>
            <a:r>
              <a:rPr lang="en-US" sz="1200" baseline="0" dirty="0" smtClean="0"/>
              <a:t> only one contact, use the bottom text box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1939" r="1564" b="13372"/>
          <a:stretch/>
        </p:blipFill>
        <p:spPr>
          <a:xfrm>
            <a:off x="9307098" y="3314664"/>
            <a:ext cx="369085" cy="362434"/>
          </a:xfrm>
          <a:prstGeom prst="roundRect">
            <a:avLst>
              <a:gd name="adj" fmla="val 6821"/>
            </a:avLst>
          </a:prstGeom>
        </p:spPr>
      </p:pic>
    </p:spTree>
    <p:extLst>
      <p:ext uri="{BB962C8B-B14F-4D97-AF65-F5344CB8AC3E}">
        <p14:creationId xmlns:p14="http://schemas.microsoft.com/office/powerpoint/2010/main" val="268617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1488" y="5184298"/>
            <a:ext cx="7256462" cy="4413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sym typeface="Symbol"/>
              </a:defRPr>
            </a:lvl1pPr>
          </a:lstStyle>
          <a:p>
            <a:pPr lvl="0"/>
            <a:r>
              <a:rPr lang="en-US" noProof="0" dirty="0" smtClean="0"/>
              <a:t>Company or Presenter 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2" y="441643"/>
            <a:ext cx="6385405" cy="33450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70000"/>
              </a:lnSpc>
              <a:spcAft>
                <a:spcPts val="0"/>
              </a:spcAft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r="12529"/>
          <a:stretch/>
        </p:blipFill>
        <p:spPr bwMode="auto">
          <a:xfrm>
            <a:off x="0" y="0"/>
            <a:ext cx="9141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9B1B5-A2D1-4DEA-B4CC-A511E122EDB9}" type="slidenum">
              <a:rPr lang="en-US" smtClean="0">
                <a:solidFill>
                  <a:srgbClr val="C0C0C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0C0C0">
                  <a:lumMod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65000"/>
              </a:lnSpc>
              <a:defRPr sz="3000"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9B1B5-A2D1-4DEA-B4CC-A511E122EDB9}" type="slidenum">
              <a:rPr lang="en-US" smtClean="0">
                <a:solidFill>
                  <a:srgbClr val="C0C0C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0C0C0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606550"/>
            <a:ext cx="8001000" cy="457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en-US" dirty="0" smtClean="0"/>
              <a:t>Title and content with sub-heading layout</a:t>
            </a:r>
            <a:br>
              <a:rPr lang="en-US" dirty="0" smtClean="0"/>
            </a:br>
            <a:r>
              <a:rPr lang="en-US" dirty="0" smtClean="0"/>
              <a:t>Click to add text</a:t>
            </a:r>
            <a:br>
              <a:rPr lang="en-US" dirty="0" smtClean="0"/>
            </a:br>
            <a:r>
              <a:rPr lang="en-US" dirty="0" smtClean="0"/>
              <a:t>Use “Increase/Decrease List Level” to format sub-bullets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8950" y="893763"/>
            <a:ext cx="8229600" cy="50292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add sub-heading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3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54807"/>
            <a:ext cx="4023360" cy="4572000"/>
          </a:xfrm>
        </p:spPr>
        <p:txBody>
          <a:bodyPr/>
          <a:lstStyle>
            <a:lvl1pPr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Two-column Bulleted Text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0"/>
            <a:ext cx="2011680" cy="1754294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Two-column Bulleted Text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Click in each text box to insert text</a:t>
            </a:r>
          </a:p>
          <a:p>
            <a:endParaRPr lang="en-US" sz="1200" dirty="0" smtClean="0"/>
          </a:p>
          <a:p>
            <a:r>
              <a:rPr lang="en-US" sz="1200" dirty="0" smtClean="0"/>
              <a:t>Use “Increase/Decrease List Level” to format sub-bullets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223763" y="2843604"/>
            <a:ext cx="767991" cy="365761"/>
            <a:chOff x="9825644" y="2872879"/>
            <a:chExt cx="767991" cy="3657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45659" y="1542211"/>
            <a:ext cx="4040909" cy="4586007"/>
          </a:xfrm>
        </p:spPr>
        <p:txBody>
          <a:bodyPr/>
          <a:lstStyle>
            <a:lvl1pPr marL="0" indent="0">
              <a:buNone/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Two-column Bulleted Text Layout 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6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41616" y="2185150"/>
            <a:ext cx="4040909" cy="3952875"/>
          </a:xfrm>
        </p:spPr>
        <p:txBody>
          <a:bodyPr/>
          <a:lstStyle>
            <a:lvl1pPr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Comparison Layout 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15696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Comparison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Click in each text box to insert text</a:t>
            </a:r>
          </a:p>
          <a:p>
            <a:endParaRPr lang="en-US" sz="1200" dirty="0" smtClean="0"/>
          </a:p>
          <a:p>
            <a:r>
              <a:rPr lang="en-US" sz="1200" dirty="0" smtClean="0"/>
              <a:t>Use “Increase/Decrease List Level” to format sub-bullets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223763" y="2649560"/>
            <a:ext cx="767991" cy="365761"/>
            <a:chOff x="9825644" y="2872879"/>
            <a:chExt cx="767991" cy="36576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54480"/>
            <a:ext cx="4023360" cy="63976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54480"/>
            <a:ext cx="4023360" cy="63976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  <a:latin typeface="+mn-lt"/>
              </a:defRPr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635139" y="2185150"/>
            <a:ext cx="4051012" cy="3952875"/>
          </a:xfrm>
        </p:spPr>
        <p:txBody>
          <a:bodyPr/>
          <a:lstStyle>
            <a:lvl1pPr>
              <a:defRPr>
                <a:sym typeface="Wingdings 2"/>
              </a:defRPr>
            </a:lvl1pPr>
          </a:lstStyle>
          <a:p>
            <a:pPr lvl="0"/>
            <a:r>
              <a:rPr lang="en-US" dirty="0" smtClean="0"/>
              <a:t>Comparison Layout 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1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951915" y="1210235"/>
            <a:ext cx="3192087" cy="5647765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65515"/>
            <a:ext cx="5486400" cy="3669527"/>
          </a:xfrm>
        </p:spPr>
        <p:txBody>
          <a:bodyPr/>
          <a:lstStyle>
            <a:lvl1pPr>
              <a:defRPr sz="2000" baseline="0">
                <a:sym typeface="Wingdings 2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Bio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4207" y="948953"/>
            <a:ext cx="5492019" cy="118502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538"/>
              </a:spcAft>
              <a:buNone/>
              <a:defRPr lang="en-US" sz="2200" b="1" kern="1200" baseline="0" dirty="0" smtClean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  <a:sym typeface="Wingdings 2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538"/>
              </a:spcAft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538"/>
              </a:spcAft>
              <a:buNone/>
              <a:defRPr sz="1800" b="1">
                <a:solidFill>
                  <a:schemeClr val="accent2"/>
                </a:solidFill>
                <a:latin typeface="Arial Narrow" panose="020B0606020202030204" pitchFamily="34" charset="0"/>
              </a:defRPr>
            </a:lvl3pPr>
          </a:lstStyle>
          <a:p>
            <a:pPr marL="0" lvl="0" indent="0" algn="l" defTabSz="914079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Font typeface="Futura Bk BT" panose="020B0502020204020303" pitchFamily="34" charset="0"/>
              <a:buNone/>
            </a:pPr>
            <a:r>
              <a:rPr lang="en-US" dirty="0" smtClean="0"/>
              <a:t>Title, Practice Group, and Contact Info (formatting instructions to the right )</a:t>
            </a:r>
          </a:p>
          <a:p>
            <a:pPr marL="0" lvl="1" indent="0" algn="l" defTabSz="914079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Font typeface="Futura Bk BT" panose="020B0502020204020303" pitchFamily="34" charset="0"/>
              <a:buNone/>
            </a:pPr>
            <a:r>
              <a:rPr lang="en-US" dirty="0" smtClean="0"/>
              <a:t>phone number (___.___.____)</a:t>
            </a:r>
          </a:p>
          <a:p>
            <a:pPr lvl="2"/>
            <a:r>
              <a:rPr lang="en-US" dirty="0" smtClean="0"/>
              <a:t>email address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144001" y="1143000"/>
            <a:ext cx="3068375" cy="6463099"/>
            <a:chOff x="10058398" y="1295400"/>
            <a:chExt cx="3375213" cy="7324845"/>
          </a:xfrm>
        </p:grpSpPr>
        <p:sp>
          <p:nvSpPr>
            <p:cNvPr id="20" name="Rectangle 19"/>
            <p:cNvSpPr/>
            <p:nvPr/>
          </p:nvSpPr>
          <p:spPr>
            <a:xfrm>
              <a:off x="10058398" y="1295400"/>
              <a:ext cx="3375213" cy="5508668"/>
            </a:xfrm>
            <a:prstGeom prst="rect">
              <a:avLst/>
            </a:prstGeom>
          </p:spPr>
          <p:txBody>
            <a:bodyPr wrap="square" lIns="101882" tIns="50941" rIns="101882" bIns="50941">
              <a:spAutoFit/>
            </a:bodyPr>
            <a:lstStyle/>
            <a:p>
              <a:r>
                <a:rPr lang="en-US" sz="1200" b="1" dirty="0" smtClean="0"/>
                <a:t>Bio Layout</a:t>
              </a:r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en-US" sz="1200" dirty="0" smtClean="0"/>
                <a:t>Enter</a:t>
              </a:r>
              <a:r>
                <a:rPr lang="en-US" sz="1200" baseline="0" dirty="0" smtClean="0"/>
                <a:t> contact info:</a:t>
              </a:r>
            </a:p>
            <a:p>
              <a:endParaRPr lang="en-US" sz="1200" b="1" baseline="0" dirty="0" smtClean="0"/>
            </a:p>
            <a:p>
              <a:r>
                <a:rPr lang="en-US" sz="1200" b="0" baseline="0" dirty="0" smtClean="0"/>
                <a:t>Title, Practice Group</a:t>
              </a:r>
            </a:p>
            <a:p>
              <a:r>
                <a:rPr lang="en-US" sz="1200" baseline="0" dirty="0" smtClean="0"/>
                <a:t>___.___.____</a:t>
              </a:r>
            </a:p>
            <a:p>
              <a:r>
                <a:rPr lang="en-US" sz="1200" baseline="0" dirty="0" smtClean="0"/>
                <a:t>_______@pepperlaw.com</a:t>
              </a:r>
            </a:p>
            <a:p>
              <a:endParaRPr lang="en-US" sz="1200" baseline="0" dirty="0" smtClean="0"/>
            </a:p>
            <a:p>
              <a:pPr marL="61891" lvl="1" indent="0"/>
              <a:r>
                <a:rPr lang="en-US" sz="1100" i="1" baseline="0" dirty="0" smtClean="0"/>
                <a:t>Use the  </a:t>
              </a:r>
              <a:r>
                <a:rPr lang="en-US" sz="1100" i="1" dirty="0" smtClean="0"/>
                <a:t>“Increase List Level”  to format the phone number and email address</a:t>
              </a:r>
            </a:p>
            <a:p>
              <a:pPr marL="518931" lvl="2" indent="0">
                <a:spcBef>
                  <a:spcPts val="538"/>
                </a:spcBef>
              </a:pPr>
              <a:r>
                <a:rPr lang="en-US" sz="1100" b="0" i="1" dirty="0" smtClean="0"/>
                <a:t>Click</a:t>
              </a:r>
              <a:r>
                <a:rPr lang="en-US" sz="1100" b="0" i="1" baseline="0" dirty="0" smtClean="0"/>
                <a:t> 1x for phone</a:t>
              </a:r>
            </a:p>
            <a:p>
              <a:pPr marL="518931" lvl="2" indent="0"/>
              <a:r>
                <a:rPr lang="en-US" sz="1100" b="0" i="1" baseline="0" dirty="0" smtClean="0"/>
                <a:t>Click 2x for email</a:t>
              </a:r>
              <a:endParaRPr lang="en-US" sz="1100" b="1" i="1" dirty="0" smtClean="0"/>
            </a:p>
            <a:p>
              <a:endParaRPr lang="en-US" sz="1200" dirty="0" smtClean="0"/>
            </a:p>
            <a:p>
              <a:r>
                <a:rPr lang="en-US" sz="1200" dirty="0" smtClean="0"/>
                <a:t>Use brief</a:t>
              </a:r>
              <a:r>
                <a:rPr lang="en-US" sz="1200" baseline="0" dirty="0" smtClean="0"/>
                <a:t> bullet points to highlight bio information most relevant to the specific presentation</a:t>
              </a:r>
            </a:p>
            <a:p>
              <a:endParaRPr lang="en-US" sz="1200" baseline="0" dirty="0" smtClean="0"/>
            </a:p>
            <a:p>
              <a:pPr marL="0" marR="0" indent="0" algn="l" defTabSz="91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 smtClean="0"/>
                <a:t>Use “Increase/Decrease List Level”</a:t>
              </a:r>
              <a:r>
                <a:rPr lang="en-US" sz="1200" baseline="0" dirty="0" smtClean="0"/>
                <a:t> </a:t>
              </a:r>
              <a:r>
                <a:rPr lang="en-US" sz="1200" dirty="0" smtClean="0"/>
                <a:t>to format levels</a:t>
              </a:r>
            </a:p>
            <a:p>
              <a:endParaRPr lang="en-US" sz="1200" baseline="0" dirty="0" smtClean="0"/>
            </a:p>
            <a:p>
              <a:endParaRPr lang="en-US" sz="1200" baseline="0" dirty="0" smtClean="0"/>
            </a:p>
            <a:p>
              <a:endParaRPr lang="en-US" sz="1200" baseline="0" dirty="0" smtClean="0"/>
            </a:p>
            <a:p>
              <a:r>
                <a:rPr lang="en-US" sz="1200" baseline="0" dirty="0" smtClean="0"/>
                <a:t>Submit requests for attorney photos to </a:t>
              </a:r>
              <a:r>
                <a:rPr lang="en-US" sz="1200" baseline="0" dirty="0" smtClean="0">
                  <a:hlinkClick r:id="rId2"/>
                </a:rPr>
                <a:t>marketdept@pepperlaw.com</a:t>
              </a:r>
              <a:r>
                <a:rPr lang="en-US" sz="1200" baseline="0" dirty="0" smtClean="0"/>
                <a:t>.</a:t>
              </a:r>
            </a:p>
            <a:p>
              <a:endParaRPr lang="en-US" sz="1200" baseline="0" dirty="0" smtClean="0"/>
            </a:p>
            <a:p>
              <a:r>
                <a:rPr lang="en-US" sz="900" b="1" i="1" baseline="0" dirty="0" smtClean="0"/>
                <a:t>Example</a:t>
              </a:r>
              <a:endParaRPr lang="en-US" sz="900" b="1" i="1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10237808" y="3372797"/>
              <a:ext cx="405994" cy="410759"/>
            </a:xfrm>
            <a:prstGeom prst="roundRect">
              <a:avLst>
                <a:gd name="adj" fmla="val 6821"/>
              </a:avLst>
            </a:prstGeom>
          </p:spPr>
        </p:pic>
        <p:grpSp>
          <p:nvGrpSpPr>
            <p:cNvPr id="22" name="Group 21"/>
            <p:cNvGrpSpPr/>
            <p:nvPr userDrawn="1"/>
          </p:nvGrpSpPr>
          <p:grpSpPr>
            <a:xfrm>
              <a:off x="10146137" y="5189603"/>
              <a:ext cx="844790" cy="414529"/>
              <a:chOff x="9825644" y="2872879"/>
              <a:chExt cx="767991" cy="365761"/>
            </a:xfrm>
          </p:grpSpPr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1" t="1573" r="2361" b="13102"/>
              <a:stretch/>
            </p:blipFill>
            <p:spPr>
              <a:xfrm>
                <a:off x="10231726" y="2872880"/>
                <a:ext cx="361909" cy="365760"/>
              </a:xfrm>
              <a:prstGeom prst="roundRect">
                <a:avLst>
                  <a:gd name="adj" fmla="val 4727"/>
                </a:avLst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" t="1939" r="1564" b="13372"/>
              <a:stretch/>
            </p:blipFill>
            <p:spPr>
              <a:xfrm>
                <a:off x="9825644" y="2872879"/>
                <a:ext cx="369085" cy="362434"/>
              </a:xfrm>
              <a:prstGeom prst="roundRect">
                <a:avLst>
                  <a:gd name="adj" fmla="val 6821"/>
                </a:avLst>
              </a:prstGeom>
            </p:spPr>
          </p:pic>
        </p:grpSp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r="13603"/>
            <a:stretch/>
          </p:blipFill>
          <p:spPr bwMode="auto">
            <a:xfrm>
              <a:off x="10167423" y="6500500"/>
              <a:ext cx="2743200" cy="2119745"/>
            </a:xfrm>
            <a:prstGeom prst="rect">
              <a:avLst/>
            </a:prstGeom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13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50987"/>
            <a:ext cx="8229600" cy="4572000"/>
          </a:xfrm>
        </p:spPr>
        <p:txBody>
          <a:bodyPr/>
          <a:lstStyle>
            <a:lvl1pPr marL="396736" indent="-396736">
              <a:buFont typeface="+mj-lt"/>
              <a:buAutoNum type="arabicPeriod"/>
              <a:defRPr baseline="0">
                <a:sym typeface="Wingdings 2"/>
              </a:defRPr>
            </a:lvl1pPr>
            <a:lvl2pPr marL="745861" indent="-288823">
              <a:buFont typeface="+mj-lt"/>
              <a:buAutoNum type="alphaLcParenR"/>
              <a:defRPr/>
            </a:lvl2pPr>
            <a:lvl3pPr marL="1142599" indent="-228519"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Numbered List Layout</a:t>
            </a:r>
            <a:br>
              <a:rPr lang="en-US" dirty="0" smtClean="0"/>
            </a:br>
            <a:r>
              <a:rPr lang="en-US" dirty="0" smtClean="0"/>
              <a:t>(formatting instructions to the right )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8" y="1143001"/>
            <a:ext cx="2011680" cy="138496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Numbered List Layout</a:t>
            </a:r>
          </a:p>
          <a:p>
            <a:endParaRPr lang="en-US" sz="1200" dirty="0" smtClean="0"/>
          </a:p>
          <a:p>
            <a:r>
              <a:rPr lang="en-US" sz="1200" dirty="0" smtClean="0"/>
              <a:t>Click to in the text box to add text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smtClean="0"/>
              <a:t>Use “Increase/Decrease List Level”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format levels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223763" y="2515427"/>
            <a:ext cx="767991" cy="365761"/>
            <a:chOff x="9825644" y="2872879"/>
            <a:chExt cx="767991" cy="36576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1" t="1573" r="2361" b="13102"/>
            <a:stretch/>
          </p:blipFill>
          <p:spPr>
            <a:xfrm>
              <a:off x="10231726" y="2872880"/>
              <a:ext cx="361909" cy="365760"/>
            </a:xfrm>
            <a:prstGeom prst="roundRect">
              <a:avLst>
                <a:gd name="adj" fmla="val 4727"/>
              </a:avLst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1939" r="1564" b="13372"/>
            <a:stretch/>
          </p:blipFill>
          <p:spPr>
            <a:xfrm>
              <a:off x="9825644" y="2872879"/>
              <a:ext cx="369085" cy="362434"/>
            </a:xfrm>
            <a:prstGeom prst="roundRect">
              <a:avLst>
                <a:gd name="adj" fmla="val 6821"/>
              </a:avLst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43999" y="1143003"/>
            <a:ext cx="2011680" cy="64629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Title Only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0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143999" y="1143003"/>
            <a:ext cx="2011680" cy="64629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en-US" sz="1200" b="1" dirty="0" smtClean="0"/>
              <a:t>Blank Layout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25000">
                <a:srgbClr val="F0F0F0"/>
              </a:gs>
              <a:gs pos="0">
                <a:srgbClr val="EBEBEB"/>
              </a:gs>
              <a:gs pos="50000">
                <a:srgbClr val="F5F5F5"/>
              </a:gs>
              <a:gs pos="100000">
                <a:schemeClr val="bg1">
                  <a:lumMod val="99000"/>
                  <a:lumOff val="1000"/>
                </a:schemeClr>
              </a:gs>
              <a:gs pos="75000">
                <a:srgbClr val="FAFA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>
              <a:latin typeface="Syntax" panose="020B0500000000000000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992"/>
            <a:ext cx="8229600" cy="900752"/>
          </a:xfrm>
          <a:prstGeom prst="rect">
            <a:avLst/>
          </a:prstGeom>
        </p:spPr>
        <p:txBody>
          <a:bodyPr vert="horz" lIns="91418" tIns="45709" rIns="91418" bIns="45709" rtlCol="0" anchor="b" anchorCtr="0">
            <a:noAutofit/>
          </a:bodyPr>
          <a:lstStyle/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5712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B84E-80C5-41DF-98B8-0AFEA480689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6146852"/>
            <a:ext cx="2743200" cy="5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</p:sldLayoutIdLst>
  <p:timing>
    <p:tnLst>
      <p:par>
        <p:cTn id="1" dur="indefinite" restart="never" nodeType="tmRoot"/>
      </p:par>
    </p:tnLst>
  </p:timing>
  <p:txStyles>
    <p:titleStyle>
      <a:lvl1pPr algn="l" defTabSz="914186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lnSpc>
          <a:spcPct val="90000"/>
        </a:lnSpc>
        <a:spcBef>
          <a:spcPts val="800"/>
        </a:spcBef>
        <a:buClrTx/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defTabSz="914186" rtl="0" eaLnBrk="1" latinLnBrk="0" hangingPunct="1">
        <a:lnSpc>
          <a:spcPct val="90000"/>
        </a:lnSpc>
        <a:spcBef>
          <a:spcPts val="700"/>
        </a:spcBef>
        <a:buClr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defTabSz="914186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defTabSz="914186" rtl="0" eaLnBrk="1" latinLnBrk="0" hangingPunct="1">
        <a:lnSpc>
          <a:spcPct val="90000"/>
        </a:lnSpc>
        <a:spcBef>
          <a:spcPts val="300"/>
        </a:spcBef>
        <a:buClrTx/>
        <a:buSzPct val="9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defTabSz="914186" rtl="0" eaLnBrk="1" latinLnBrk="0" hangingPunct="1">
        <a:lnSpc>
          <a:spcPct val="90000"/>
        </a:lnSpc>
        <a:spcBef>
          <a:spcPts val="2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NCMA</a:t>
            </a:r>
            <a:r>
              <a:rPr lang="en-US" dirty="0" smtClean="0"/>
              <a:t> Boston Chapter</a:t>
            </a:r>
          </a:p>
          <a:p>
            <a:r>
              <a:rPr lang="en-US" dirty="0" smtClean="0"/>
              <a:t>Intellectual Property Forum</a:t>
            </a:r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15, 2015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867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aseline="0" dirty="0" smtClean="0"/>
              <a:t>		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35922878v1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When/where </a:t>
            </a:r>
            <a:r>
              <a:rPr lang="en-US" altLang="en-US" sz="2400" dirty="0"/>
              <a:t>is the IP Developed?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/>
              <a:t>Government’s rights depend on when the item was developed and who paid for it.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/>
              <a:t>Look to the lowest component levels (e.g. modules, subroutines)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/>
              <a:t>Development should be analyzed at that level.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/>
              <a:t>If developed at private expenses, then the contractor can limit or restrict the Government’s rights in the data or software related to that item.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Step 1:  Determine what rights the Government might obtain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325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PATENT RIGHTS UNDER GOVERNMENT CONTRACTS &amp; GRANTS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6188"/>
            <a:ext cx="2133600" cy="365125"/>
          </a:xfrm>
        </p:spPr>
        <p:txBody>
          <a:bodyPr/>
          <a:lstStyle/>
          <a:p>
            <a:pPr>
              <a:defRPr/>
            </a:pPr>
            <a:fld id="{3C9AB6D9-A7DE-436C-8E5E-B336F13639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A Contractor’s Patent Rights are Governed by Part 27 of the Federal Acquisition Regulation (Title 48 of the </a:t>
            </a:r>
            <a:r>
              <a:rPr lang="en-US" sz="2800" dirty="0" err="1"/>
              <a:t>CFR</a:t>
            </a:r>
            <a:r>
              <a:rPr lang="en-US" sz="2800" dirty="0"/>
              <a:t>) and the Patent Rights Clause (52.227-11).</a:t>
            </a:r>
          </a:p>
          <a:p>
            <a:r>
              <a:rPr lang="en-US" sz="2800" dirty="0"/>
              <a:t>A Grantee’s or Funding Recipient’s Patent Rights Are Governed by Title 37 of the Code of Federal Regulations and the Patent Rights clause (Section 401.14).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Applies to Government Contracts, Grants, and Cooperative Agreements</a:t>
            </a:r>
          </a:p>
        </p:txBody>
      </p:sp>
    </p:spTree>
    <p:extLst>
      <p:ext uri="{BB962C8B-B14F-4D97-AF65-F5344CB8AC3E}">
        <p14:creationId xmlns:p14="http://schemas.microsoft.com/office/powerpoint/2010/main" val="19368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Contractor/Grantee retains title</a:t>
            </a:r>
          </a:p>
          <a:p>
            <a:pPr lvl="1"/>
            <a:r>
              <a:rPr lang="en-US" sz="2400" dirty="0"/>
              <a:t>Some narrow exceptions to right to retain title, See FAR 27.302(b)(1)-(4); 37 </a:t>
            </a:r>
            <a:r>
              <a:rPr lang="en-US" sz="2400" dirty="0" err="1"/>
              <a:t>CFR</a:t>
            </a:r>
            <a:r>
              <a:rPr lang="en-US" sz="2400" dirty="0"/>
              <a:t> 401.3(a)</a:t>
            </a:r>
          </a:p>
          <a:p>
            <a:r>
              <a:rPr lang="en-US" sz="2800" dirty="0" smtClean="0"/>
              <a:t>Government </a:t>
            </a:r>
            <a:r>
              <a:rPr lang="en-US" sz="2800" dirty="0"/>
              <a:t>gets a nonexclusive, irrevocable, paid-up license to practice or have practiced on its behalf such an invention throughout the </a:t>
            </a:r>
            <a:r>
              <a:rPr lang="en-US" sz="2800" dirty="0" smtClean="0"/>
              <a:t>world.</a:t>
            </a:r>
          </a:p>
          <a:p>
            <a:r>
              <a:rPr lang="en-US" sz="2800" dirty="0" smtClean="0"/>
              <a:t>In What?</a:t>
            </a:r>
          </a:p>
          <a:p>
            <a:pPr lvl="1"/>
            <a:r>
              <a:rPr lang="en-US" dirty="0" smtClean="0"/>
              <a:t>“Subject Inventions”</a:t>
            </a:r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Nature of Government’s Right</a:t>
            </a:r>
          </a:p>
        </p:txBody>
      </p:sp>
    </p:spTree>
    <p:extLst>
      <p:ext uri="{BB962C8B-B14F-4D97-AF65-F5344CB8AC3E}">
        <p14:creationId xmlns:p14="http://schemas.microsoft.com/office/powerpoint/2010/main" val="13095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“Subject </a:t>
            </a:r>
            <a:r>
              <a:rPr lang="en-US" sz="2800" dirty="0"/>
              <a:t>Invention”  (FAR </a:t>
            </a:r>
            <a:r>
              <a:rPr lang="en-US" sz="2800" dirty="0" smtClean="0"/>
              <a:t>27.301)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invention of the contractor made in the performance of work under a Government </a:t>
            </a:r>
            <a:r>
              <a:rPr lang="en-US" dirty="0" smtClean="0"/>
              <a:t>contract</a:t>
            </a:r>
          </a:p>
          <a:p>
            <a:r>
              <a:rPr lang="en-US" sz="2800" dirty="0" smtClean="0"/>
              <a:t>“Made” (FAR 27.301)</a:t>
            </a:r>
          </a:p>
          <a:p>
            <a:pPr lvl="1"/>
            <a:r>
              <a:rPr lang="en-US" dirty="0" smtClean="0"/>
              <a:t>means </a:t>
            </a:r>
            <a:r>
              <a:rPr lang="en-US" dirty="0"/>
              <a:t>the conception or first actual reduction to practice of the invention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701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Title </a:t>
            </a:r>
            <a:r>
              <a:rPr lang="en-US" sz="2000" dirty="0"/>
              <a:t>can revert to the Government </a:t>
            </a:r>
            <a:r>
              <a:rPr lang="en-US" sz="2000" dirty="0" smtClean="0"/>
              <a:t>if grantee/contractor:</a:t>
            </a:r>
          </a:p>
          <a:p>
            <a:pPr lvl="1"/>
            <a:r>
              <a:rPr lang="en-US" sz="2000" dirty="0" smtClean="0"/>
              <a:t>fails </a:t>
            </a:r>
            <a:r>
              <a:rPr lang="en-US" sz="2000" dirty="0"/>
              <a:t>to disclose the </a:t>
            </a:r>
            <a:r>
              <a:rPr lang="en-US" sz="2000" dirty="0" smtClean="0"/>
              <a:t>invention</a:t>
            </a:r>
          </a:p>
          <a:p>
            <a:pPr lvl="2"/>
            <a:r>
              <a:rPr lang="en-US" sz="2000" dirty="0" smtClean="0"/>
              <a:t>FAR </a:t>
            </a:r>
            <a:r>
              <a:rPr lang="en-US" sz="2000" dirty="0"/>
              <a:t>52.227-11(c); 37 </a:t>
            </a:r>
            <a:r>
              <a:rPr lang="en-US" sz="2000" dirty="0" err="1"/>
              <a:t>CFR</a:t>
            </a:r>
            <a:r>
              <a:rPr lang="en-US" sz="2000" dirty="0"/>
              <a:t> 401.14(a)(2</a:t>
            </a:r>
            <a:r>
              <a:rPr lang="en-US" sz="2000" dirty="0" smtClean="0"/>
              <a:t>))</a:t>
            </a:r>
          </a:p>
          <a:p>
            <a:pPr lvl="2"/>
            <a:r>
              <a:rPr lang="en-US" sz="2000" dirty="0" smtClean="0"/>
              <a:t>Within </a:t>
            </a:r>
            <a:r>
              <a:rPr lang="en-US" sz="2000" dirty="0"/>
              <a:t>two months of disclosure by inventor to recipient’s personnel responsible for patent matters </a:t>
            </a:r>
            <a:endParaRPr lang="en-US" sz="2000" dirty="0" smtClean="0"/>
          </a:p>
          <a:p>
            <a:pPr lvl="2"/>
            <a:r>
              <a:rPr lang="en-US" sz="2000" dirty="0" smtClean="0"/>
              <a:t>Must </a:t>
            </a:r>
            <a:r>
              <a:rPr lang="en-US" sz="2000" dirty="0"/>
              <a:t>identify inventor, funding vehicle, sufficient technical detail and date of any public </a:t>
            </a:r>
            <a:r>
              <a:rPr lang="en-US" sz="2000" dirty="0" smtClean="0"/>
              <a:t>disclosure</a:t>
            </a:r>
          </a:p>
          <a:p>
            <a:pPr lvl="1"/>
            <a:r>
              <a:rPr lang="en-US" sz="2000" dirty="0" smtClean="0"/>
              <a:t>fails </a:t>
            </a:r>
            <a:r>
              <a:rPr lang="en-US" sz="2000" dirty="0"/>
              <a:t>to elect to retain title or fails to file and prosecute a patent application within certain prescribed time periods.  </a:t>
            </a:r>
            <a:endParaRPr lang="en-US" sz="2000" dirty="0" smtClean="0"/>
          </a:p>
          <a:p>
            <a:pPr lvl="2"/>
            <a:r>
              <a:rPr lang="en-US" sz="2000" dirty="0" smtClean="0"/>
              <a:t>Within </a:t>
            </a:r>
            <a:r>
              <a:rPr lang="en-US" sz="2000" dirty="0"/>
              <a:t>2 years of initial disclosure.  (FAR 52.227-11(c)(2); 37 </a:t>
            </a:r>
            <a:r>
              <a:rPr lang="en-US" sz="2000" dirty="0" err="1"/>
              <a:t>CFR</a:t>
            </a:r>
            <a:r>
              <a:rPr lang="en-US" sz="2000" dirty="0"/>
              <a:t> 14.401-14(c)(2)).</a:t>
            </a:r>
          </a:p>
          <a:p>
            <a:pPr lvl="1"/>
            <a:r>
              <a:rPr lang="en-US" sz="2000" dirty="0" smtClean="0"/>
              <a:t>Failure </a:t>
            </a:r>
            <a:r>
              <a:rPr lang="en-US" sz="2000" dirty="0"/>
              <a:t>to disclose means grantee/contractor loses all rights.  Failure to elect title – grantee/contractor still gets license</a:t>
            </a:r>
            <a:r>
              <a:rPr lang="en-US" sz="20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Fund Recipient Must Act</a:t>
            </a:r>
          </a:p>
        </p:txBody>
      </p:sp>
    </p:spTree>
    <p:extLst>
      <p:ext uri="{BB962C8B-B14F-4D97-AF65-F5344CB8AC3E}">
        <p14:creationId xmlns:p14="http://schemas.microsoft.com/office/powerpoint/2010/main" val="26153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Government License Rights</a:t>
            </a:r>
          </a:p>
          <a:p>
            <a:pPr lvl="1"/>
            <a:r>
              <a:rPr lang="en-US" sz="2400" dirty="0"/>
              <a:t>Minimum: Nonexclusive, nontransferable, irrevocable, paid-up license to practice, or have practiced for, or on behalf of, the U.S. Government throughout the world</a:t>
            </a:r>
          </a:p>
          <a:p>
            <a:pPr lvl="1"/>
            <a:r>
              <a:rPr lang="en-US" sz="2400" dirty="0"/>
              <a:t>May have additional rights to sublicense to any foreign government or international organization to effectuate treaties or international agreements</a:t>
            </a:r>
          </a:p>
          <a:p>
            <a:pPr lvl="1"/>
            <a:r>
              <a:rPr lang="en-US" sz="2400" dirty="0"/>
              <a:t>March-In </a:t>
            </a:r>
            <a:r>
              <a:rPr lang="en-US" sz="2400" dirty="0" smtClean="0"/>
              <a:t>Rights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Government’s Rights if Recipient Elects Title</a:t>
            </a:r>
          </a:p>
        </p:txBody>
      </p:sp>
    </p:spTree>
    <p:extLst>
      <p:ext uri="{BB962C8B-B14F-4D97-AF65-F5344CB8AC3E}">
        <p14:creationId xmlns:p14="http://schemas.microsoft.com/office/powerpoint/2010/main" val="4261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Where contractor acquires title, government can require contractor to license, or the government may license to others itself:</a:t>
            </a:r>
          </a:p>
          <a:p>
            <a:pPr lvl="1"/>
            <a:r>
              <a:rPr lang="en-US" sz="2400" dirty="0"/>
              <a:t>If Contractor has failed to take adequate steps for practical application</a:t>
            </a:r>
          </a:p>
          <a:p>
            <a:pPr lvl="1"/>
            <a:r>
              <a:rPr lang="en-US" sz="2400" dirty="0"/>
              <a:t>To alleviate health or safety concerns</a:t>
            </a:r>
          </a:p>
          <a:p>
            <a:pPr lvl="1"/>
            <a:r>
              <a:rPr lang="en-US" sz="2400" dirty="0"/>
              <a:t>To meet requirements for public use</a:t>
            </a:r>
          </a:p>
          <a:p>
            <a:pPr lvl="1"/>
            <a:r>
              <a:rPr lang="en-US" sz="2400" dirty="0"/>
              <a:t>To meet domestic production preference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2800" dirty="0" smtClean="0"/>
              <a:t>35 </a:t>
            </a:r>
            <a:r>
              <a:rPr lang="en-US" sz="2800" dirty="0" err="1"/>
              <a:t>U.S.C</a:t>
            </a:r>
            <a:r>
              <a:rPr lang="en-US" sz="2800" dirty="0"/>
              <a:t>. 203; FAR 27.302(f); 37 </a:t>
            </a:r>
            <a:r>
              <a:rPr lang="en-US" sz="2800" dirty="0" err="1"/>
              <a:t>CFR</a:t>
            </a:r>
            <a:r>
              <a:rPr lang="en-US" sz="2800" dirty="0"/>
              <a:t> 401.6; 14(j)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March-In Rights</a:t>
            </a:r>
          </a:p>
        </p:txBody>
      </p:sp>
    </p:spTree>
    <p:extLst>
      <p:ext uri="{BB962C8B-B14F-4D97-AF65-F5344CB8AC3E}">
        <p14:creationId xmlns:p14="http://schemas.microsoft.com/office/powerpoint/2010/main" val="27950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Minimum License Rights to Recipient if Government Takes Title (FAR 27.301(i); 37 </a:t>
            </a:r>
            <a:r>
              <a:rPr lang="en-US" sz="2800" dirty="0" err="1"/>
              <a:t>CFR</a:t>
            </a:r>
            <a:r>
              <a:rPr lang="en-US" sz="2800" dirty="0"/>
              <a:t> 401.14(e</a:t>
            </a:r>
            <a:r>
              <a:rPr lang="en-US" sz="2800" dirty="0" smtClean="0"/>
              <a:t>))</a:t>
            </a:r>
            <a:endParaRPr lang="en-US" sz="2800" dirty="0"/>
          </a:p>
          <a:p>
            <a:pPr lvl="1"/>
            <a:r>
              <a:rPr lang="en-US" sz="2400" dirty="0"/>
              <a:t>Revocable, nonexclusive, royalty-free license</a:t>
            </a:r>
          </a:p>
          <a:p>
            <a:pPr lvl="1"/>
            <a:r>
              <a:rPr lang="en-US" sz="2400" dirty="0"/>
              <a:t>Extends to domestic subsidiaries and affiliates</a:t>
            </a:r>
          </a:p>
          <a:p>
            <a:pPr lvl="1"/>
            <a:r>
              <a:rPr lang="en-US" sz="2400" dirty="0"/>
              <a:t>Includes right to sublicense</a:t>
            </a:r>
          </a:p>
          <a:p>
            <a:pPr lvl="1"/>
            <a:r>
              <a:rPr lang="en-US" sz="2400" dirty="0"/>
              <a:t>Transferable only with agency approval</a:t>
            </a:r>
          </a:p>
          <a:p>
            <a:pPr lvl="1"/>
            <a:r>
              <a:rPr lang="en-US" sz="2400" dirty="0"/>
              <a:t>May be revoked or modified by the government to achieve expeditious practical </a:t>
            </a:r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If Recipient Declines Title . . .</a:t>
            </a:r>
          </a:p>
        </p:txBody>
      </p:sp>
    </p:spTree>
    <p:extLst>
      <p:ext uri="{BB962C8B-B14F-4D97-AF65-F5344CB8AC3E}">
        <p14:creationId xmlns:p14="http://schemas.microsoft.com/office/powerpoint/2010/main" val="4361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600" dirty="0"/>
              <a:t>Recipient must obtain written agreement from its employees to disclose promptly to patent personnel subject inventions to comply with notice requirements.</a:t>
            </a:r>
          </a:p>
          <a:p>
            <a:r>
              <a:rPr lang="en-US" sz="2600" dirty="0"/>
              <a:t>Recipient must require all inventors to execute papers necessary to file patent applications and establish the Government’s rights in the inventions.</a:t>
            </a:r>
          </a:p>
          <a:p>
            <a:r>
              <a:rPr lang="en-US" sz="2600" dirty="0" smtClean="0"/>
              <a:t>FAR 52.227-11(e)(2); 37 </a:t>
            </a:r>
            <a:r>
              <a:rPr lang="en-US" sz="2600" dirty="0" err="1" smtClean="0"/>
              <a:t>CFR</a:t>
            </a:r>
            <a:r>
              <a:rPr lang="en-US" sz="2600" dirty="0" smtClean="0"/>
              <a:t> 401.14(F)(2); 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Inventors and their Recipient Employers</a:t>
            </a:r>
          </a:p>
        </p:txBody>
      </p:sp>
    </p:spTree>
    <p:extLst>
      <p:ext uri="{BB962C8B-B14F-4D97-AF65-F5344CB8AC3E}">
        <p14:creationId xmlns:p14="http://schemas.microsoft.com/office/powerpoint/2010/main" val="40816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to Dan Kelly of McCarter &amp; English for contributing a substantial portion </a:t>
            </a:r>
            <a:r>
              <a:rPr lang="en-US" smtClean="0"/>
              <a:t>of these </a:t>
            </a:r>
            <a:r>
              <a:rPr lang="en-US" dirty="0" smtClean="0"/>
              <a:t>presentation materials, and allowing their use for today’s presentation.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6188"/>
            <a:ext cx="2133600" cy="365125"/>
          </a:xfrm>
        </p:spPr>
        <p:txBody>
          <a:bodyPr/>
          <a:lstStyle/>
          <a:p>
            <a:pPr>
              <a:defRPr/>
            </a:pPr>
            <a:fld id="{3C9AB6D9-A7DE-436C-8E5E-B336F13639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FAR 52.227-1 – Authorization and Consent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patent holder’s sole remedy for Government use of a patent or use by someone acting for the Government is suit against the Government in the Court of Federal Claims</a:t>
            </a:r>
            <a:r>
              <a:rPr lang="en-US" sz="2800" dirty="0" smtClean="0"/>
              <a:t>.</a:t>
            </a:r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2800" dirty="0"/>
              <a:t>28 </a:t>
            </a:r>
            <a:r>
              <a:rPr lang="en-US" sz="2800" dirty="0" err="1"/>
              <a:t>U.S.C</a:t>
            </a:r>
            <a:r>
              <a:rPr lang="en-US" sz="2800" dirty="0"/>
              <a:t>. § 1498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Patent Usage on a Government Contract</a:t>
            </a:r>
          </a:p>
        </p:txBody>
      </p:sp>
    </p:spTree>
    <p:extLst>
      <p:ext uri="{BB962C8B-B14F-4D97-AF65-F5344CB8AC3E}">
        <p14:creationId xmlns:p14="http://schemas.microsoft.com/office/powerpoint/2010/main" val="32050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Not considered infringement.</a:t>
            </a:r>
          </a:p>
          <a:p>
            <a:r>
              <a:rPr lang="en-US" sz="2800" dirty="0"/>
              <a:t>No injunctions, treble damages, court costs, or attorney fees.</a:t>
            </a:r>
          </a:p>
          <a:p>
            <a:r>
              <a:rPr lang="en-US" sz="2800" dirty="0"/>
              <a:t>Government may continue usage of the invention.</a:t>
            </a:r>
          </a:p>
          <a:p>
            <a:r>
              <a:rPr lang="en-US" sz="2800" dirty="0"/>
              <a:t>Government only liable for “reasonable and entire compensation,” i.e., a fair licensing fee.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Patent Usage on a Government Contract</a:t>
            </a:r>
          </a:p>
        </p:txBody>
      </p:sp>
    </p:spTree>
    <p:extLst>
      <p:ext uri="{BB962C8B-B14F-4D97-AF65-F5344CB8AC3E}">
        <p14:creationId xmlns:p14="http://schemas.microsoft.com/office/powerpoint/2010/main" val="15216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Indemnification</a:t>
            </a:r>
            <a:endParaRPr lang="en-US" sz="2800" dirty="0"/>
          </a:p>
          <a:p>
            <a:pPr lvl="1"/>
            <a:r>
              <a:rPr lang="en-US" sz="2400" dirty="0"/>
              <a:t>The Government can require that the contractor indemnify it for infringement (FAR 52.227-3)</a:t>
            </a:r>
          </a:p>
          <a:p>
            <a:pPr lvl="1"/>
            <a:r>
              <a:rPr lang="en-US" sz="2400" dirty="0"/>
              <a:t>This clause is generally included in contracts for commercial items but excluded from research and development contracts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Patent Usage on a Government Contract</a:t>
            </a:r>
          </a:p>
        </p:txBody>
      </p:sp>
    </p:spTree>
    <p:extLst>
      <p:ext uri="{BB962C8B-B14F-4D97-AF65-F5344CB8AC3E}">
        <p14:creationId xmlns:p14="http://schemas.microsoft.com/office/powerpoint/2010/main" val="2867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GOVERNMENT’S RIGHTS IN </a:t>
            </a:r>
            <a:r>
              <a:rPr lang="en-US" dirty="0" smtClean="0"/>
              <a:t>TECHNICAL </a:t>
            </a:r>
            <a:r>
              <a:rPr lang="en-US" b="1" dirty="0" smtClean="0"/>
              <a:t>DATA AND COMPUTER SOFTWARE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6636509"/>
              </p:ext>
            </p:extLst>
          </p:nvPr>
        </p:nvGraphicFramePr>
        <p:xfrm>
          <a:off x="0" y="1676400"/>
          <a:ext cx="228600" cy="4444999"/>
        </p:xfrm>
        <a:graphic>
          <a:graphicData uri="http://schemas.openxmlformats.org/drawingml/2006/table">
            <a:tbl>
              <a:tblPr/>
              <a:tblGrid>
                <a:gridCol w="228600"/>
              </a:tblGrid>
              <a:tr h="2209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6188"/>
            <a:ext cx="2133600" cy="365125"/>
          </a:xfrm>
        </p:spPr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Government never gets to own it</a:t>
            </a:r>
          </a:p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Prime contractor gets no rights</a:t>
            </a:r>
          </a:p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Commercial development, license, and sale always an option</a:t>
            </a:r>
          </a:p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Prohibition of acquisition rights in IP developed at private expense; presumption that commercial products are developed at private expense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Underlying Principles Government Trade Secrets in Government Contracts</a:t>
            </a:r>
          </a:p>
        </p:txBody>
      </p:sp>
    </p:spTree>
    <p:extLst>
      <p:ext uri="{BB962C8B-B14F-4D97-AF65-F5344CB8AC3E}">
        <p14:creationId xmlns:p14="http://schemas.microsoft.com/office/powerpoint/2010/main" val="41290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Must Examine FAR and </a:t>
            </a:r>
            <a:r>
              <a:rPr lang="en-US" sz="2400" dirty="0" err="1" smtClean="0"/>
              <a:t>DFARS</a:t>
            </a:r>
            <a:r>
              <a:rPr lang="en-US" sz="2400" dirty="0" smtClean="0"/>
              <a:t>, slight differences</a:t>
            </a:r>
            <a:endParaRPr lang="en-US" sz="2400" dirty="0"/>
          </a:p>
          <a:p>
            <a:pPr lvl="1"/>
            <a:r>
              <a:rPr lang="en-US" sz="2000" dirty="0"/>
              <a:t>Technical Data</a:t>
            </a:r>
          </a:p>
          <a:p>
            <a:pPr lvl="2"/>
            <a:r>
              <a:rPr lang="en-US" sz="1800" dirty="0" err="1"/>
              <a:t>DFARS</a:t>
            </a:r>
            <a:r>
              <a:rPr lang="en-US" sz="1800" dirty="0"/>
              <a:t> subpart 227.71</a:t>
            </a:r>
          </a:p>
          <a:p>
            <a:pPr lvl="2"/>
            <a:r>
              <a:rPr lang="en-US" sz="1800" dirty="0" err="1"/>
              <a:t>DFARS</a:t>
            </a:r>
            <a:r>
              <a:rPr lang="en-US" sz="1800" dirty="0"/>
              <a:t> 252.227-7013; 252.227-7015 (TD – Commercial Items)</a:t>
            </a:r>
          </a:p>
          <a:p>
            <a:pPr lvl="1"/>
            <a:r>
              <a:rPr lang="en-US" sz="2000" dirty="0"/>
              <a:t>Computer Software</a:t>
            </a:r>
          </a:p>
          <a:p>
            <a:pPr lvl="2"/>
            <a:r>
              <a:rPr lang="en-US" sz="1800" dirty="0" err="1"/>
              <a:t>DFARS</a:t>
            </a:r>
            <a:r>
              <a:rPr lang="en-US" sz="1800" dirty="0"/>
              <a:t> subpart 227.72</a:t>
            </a:r>
          </a:p>
          <a:p>
            <a:pPr lvl="2"/>
            <a:r>
              <a:rPr lang="en-US" sz="1800" dirty="0" err="1"/>
              <a:t>DFARS</a:t>
            </a:r>
            <a:r>
              <a:rPr lang="en-US" sz="1800" dirty="0"/>
              <a:t> 252.227-7014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Weeds: </a:t>
            </a:r>
            <a:r>
              <a:rPr lang="en-US" dirty="0" err="1"/>
              <a:t>DoD</a:t>
            </a:r>
            <a:r>
              <a:rPr lang="en-US" dirty="0"/>
              <a:t> World </a:t>
            </a:r>
          </a:p>
        </p:txBody>
      </p:sp>
    </p:spTree>
    <p:extLst>
      <p:ext uri="{BB962C8B-B14F-4D97-AF65-F5344CB8AC3E}">
        <p14:creationId xmlns:p14="http://schemas.microsoft.com/office/powerpoint/2010/main" val="3491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Recorded information of a scientific or technical nature (including </a:t>
            </a:r>
            <a:r>
              <a:rPr lang="en-US" u="sng" dirty="0"/>
              <a:t>computer software documentation</a:t>
            </a:r>
            <a:r>
              <a:rPr lang="en-US" dirty="0"/>
              <a:t>) relating to supplies procured by an agency</a:t>
            </a:r>
          </a:p>
          <a:p>
            <a:r>
              <a:rPr lang="en-US" dirty="0"/>
              <a:t>Does not include computer software</a:t>
            </a:r>
          </a:p>
          <a:p>
            <a:r>
              <a:rPr lang="en-US" dirty="0"/>
              <a:t>10 </a:t>
            </a:r>
            <a:r>
              <a:rPr lang="en-US" dirty="0" err="1"/>
              <a:t>U.S.C</a:t>
            </a:r>
            <a:r>
              <a:rPr lang="en-US" dirty="0"/>
              <a:t>. § 2302(4);</a:t>
            </a:r>
            <a:r>
              <a:rPr lang="en-US" dirty="0" err="1"/>
              <a:t>DFARS</a:t>
            </a:r>
            <a:r>
              <a:rPr lang="en-US" dirty="0"/>
              <a:t> 252.227-7013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Data</a:t>
            </a:r>
          </a:p>
        </p:txBody>
      </p:sp>
    </p:spTree>
    <p:extLst>
      <p:ext uri="{BB962C8B-B14F-4D97-AF65-F5344CB8AC3E}">
        <p14:creationId xmlns:p14="http://schemas.microsoft.com/office/powerpoint/2010/main" val="36774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DoD</a:t>
            </a:r>
            <a:r>
              <a:rPr lang="en-US" dirty="0"/>
              <a:t> to only acquire technical data and rights in technical data necessary to satisfy agency needs</a:t>
            </a:r>
          </a:p>
          <a:p>
            <a:pPr lvl="1"/>
            <a:r>
              <a:rPr lang="en-US" dirty="0"/>
              <a:t>Deliverables: separate line items and minimum necessary</a:t>
            </a:r>
          </a:p>
          <a:p>
            <a:pPr lvl="1"/>
            <a:r>
              <a:rPr lang="en-US" dirty="0"/>
              <a:t>Disclosure of technical data with restrictions</a:t>
            </a:r>
          </a:p>
          <a:p>
            <a:pPr lvl="1"/>
            <a:r>
              <a:rPr lang="en-US" dirty="0"/>
              <a:t>Alternative forms of delivery</a:t>
            </a:r>
          </a:p>
          <a:p>
            <a:pPr lvl="1"/>
            <a:r>
              <a:rPr lang="en-US" dirty="0"/>
              <a:t>For commercial items, no rights in technical data not customarily given to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 Governing Technical Data</a:t>
            </a:r>
          </a:p>
        </p:txBody>
      </p:sp>
    </p:spTree>
    <p:extLst>
      <p:ext uri="{BB962C8B-B14F-4D97-AF65-F5344CB8AC3E}">
        <p14:creationId xmlns:p14="http://schemas.microsoft.com/office/powerpoint/2010/main" val="147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u="sng" dirty="0"/>
              <a:t>Rights</a:t>
            </a:r>
            <a:r>
              <a:rPr lang="en-US" sz="2800" dirty="0"/>
              <a:t>: Royalty-free, world-wide, non-exclusive, irrevocable license* (</a:t>
            </a:r>
            <a:r>
              <a:rPr lang="en-US" sz="2800" dirty="0" err="1"/>
              <a:t>DFARS</a:t>
            </a:r>
            <a:r>
              <a:rPr lang="en-US" sz="2800" dirty="0"/>
              <a:t> 252.227-7013) *computer software documentation carve-out</a:t>
            </a:r>
          </a:p>
          <a:p>
            <a:pPr lvl="1"/>
            <a:r>
              <a:rPr lang="en-US" sz="2400" dirty="0"/>
              <a:t>Standard: (1) </a:t>
            </a:r>
            <a:r>
              <a:rPr lang="en-US" sz="2400" u="sng" dirty="0"/>
              <a:t>unlimited rights</a:t>
            </a:r>
            <a:r>
              <a:rPr lang="en-US" sz="2400" dirty="0"/>
              <a:t>; (2) </a:t>
            </a:r>
            <a:r>
              <a:rPr lang="en-US" sz="2400" u="sng" dirty="0"/>
              <a:t>government purpose rights</a:t>
            </a:r>
            <a:r>
              <a:rPr lang="en-US" sz="2400" dirty="0"/>
              <a:t>; (3) </a:t>
            </a:r>
            <a:r>
              <a:rPr lang="en-US" sz="2400" u="sng" dirty="0"/>
              <a:t>limited rights</a:t>
            </a:r>
          </a:p>
          <a:p>
            <a:r>
              <a:rPr lang="en-US" sz="2800" u="sng" dirty="0"/>
              <a:t>Option</a:t>
            </a:r>
            <a:r>
              <a:rPr lang="en-US" sz="2800" dirty="0"/>
              <a:t>: Specially negotiated license rights</a:t>
            </a:r>
          </a:p>
          <a:p>
            <a:pPr lvl="1"/>
            <a:r>
              <a:rPr lang="en-US" sz="2400" dirty="0"/>
              <a:t>“Government can accept lesser rights in data in return for other consideration” (</a:t>
            </a:r>
            <a:r>
              <a:rPr lang="en-US" sz="2400" dirty="0" err="1"/>
              <a:t>DFARS</a:t>
            </a:r>
            <a:r>
              <a:rPr lang="en-US" sz="2400" dirty="0"/>
              <a:t> 227.7103-5(d))</a:t>
            </a:r>
          </a:p>
          <a:p>
            <a:pPr lvl="1"/>
            <a:r>
              <a:rPr lang="en-US" sz="2400" dirty="0"/>
              <a:t>Must be enumerated in a License Agreement made part of contract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Rights to Non-Commercial Technical Data</a:t>
            </a:r>
          </a:p>
        </p:txBody>
      </p:sp>
    </p:spTree>
    <p:extLst>
      <p:ext uri="{BB962C8B-B14F-4D97-AF65-F5344CB8AC3E}">
        <p14:creationId xmlns:p14="http://schemas.microsoft.com/office/powerpoint/2010/main" val="14679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Right to use or disclose technical data</a:t>
            </a:r>
          </a:p>
          <a:p>
            <a:pPr lvl="1"/>
            <a:r>
              <a:rPr lang="en-US" dirty="0"/>
              <a:t>In any manner</a:t>
            </a:r>
          </a:p>
          <a:p>
            <a:pPr lvl="1"/>
            <a:r>
              <a:rPr lang="en-US" dirty="0"/>
              <a:t>And for any purpose whatsoever</a:t>
            </a:r>
          </a:p>
          <a:p>
            <a:pPr lvl="1"/>
            <a:r>
              <a:rPr lang="en-US" dirty="0"/>
              <a:t>And to have others do so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Unlimited Rights (License Right)</a:t>
            </a:r>
          </a:p>
        </p:txBody>
      </p:sp>
    </p:spTree>
    <p:extLst>
      <p:ext uri="{BB962C8B-B14F-4D97-AF65-F5344CB8AC3E}">
        <p14:creationId xmlns:p14="http://schemas.microsoft.com/office/powerpoint/2010/main" val="3771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 smtClean="0"/>
              <a:t>Government rights in </a:t>
            </a:r>
            <a:r>
              <a:rPr lang="en-US" altLang="en-US" sz="2800" dirty="0"/>
              <a:t>technology developed at private expense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Contractor </a:t>
            </a:r>
            <a:r>
              <a:rPr lang="en-US" altLang="en-US" sz="2800" dirty="0"/>
              <a:t>rights in technology developed with government </a:t>
            </a:r>
            <a:r>
              <a:rPr lang="en-US" altLang="en-US" sz="2800" dirty="0" smtClean="0"/>
              <a:t>funds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Can the Government or Prime contract around me?</a:t>
            </a:r>
            <a:endParaRPr lang="en-US" altLang="en-US" sz="2800" dirty="0"/>
          </a:p>
          <a:p>
            <a:pPr>
              <a:spcBef>
                <a:spcPct val="50000"/>
              </a:spcBef>
            </a:pPr>
            <a:r>
              <a:rPr lang="en-US" altLang="en-US" sz="2800" dirty="0"/>
              <a:t>Accounting for private vs. government funding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Ability </a:t>
            </a:r>
            <a:r>
              <a:rPr lang="en-US" altLang="en-US" sz="2800" dirty="0"/>
              <a:t>to negotiate with the </a:t>
            </a:r>
            <a:r>
              <a:rPr lang="en-US" altLang="en-US" sz="2800" dirty="0" smtClean="0"/>
              <a:t>government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Proper marking</a:t>
            </a:r>
            <a:endParaRPr lang="en-US" altLang="en-US" sz="28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Concerns of the Contractor</a:t>
            </a:r>
          </a:p>
        </p:txBody>
      </p:sp>
    </p:spTree>
    <p:extLst>
      <p:ext uri="{BB962C8B-B14F-4D97-AF65-F5344CB8AC3E}">
        <p14:creationId xmlns:p14="http://schemas.microsoft.com/office/powerpoint/2010/main" val="20771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Technical data pertaining to an item, component, or process developed exclusively with Government funds</a:t>
            </a:r>
          </a:p>
          <a:p>
            <a:pPr lvl="1"/>
            <a:r>
              <a:rPr lang="en-US" sz="2400" dirty="0" smtClean="0"/>
              <a:t>PLUS</a:t>
            </a:r>
            <a:r>
              <a:rPr lang="en-US" sz="2400" dirty="0"/>
              <a:t>:</a:t>
            </a:r>
          </a:p>
          <a:p>
            <a:pPr lvl="2"/>
            <a:r>
              <a:rPr lang="en-US" sz="2000" dirty="0"/>
              <a:t>Form fit and function data</a:t>
            </a:r>
          </a:p>
          <a:p>
            <a:pPr lvl="2"/>
            <a:r>
              <a:rPr lang="en-US" sz="2000" dirty="0"/>
              <a:t>Necessary for installation, operation, maintenance, or training purposes (excludes detailed </a:t>
            </a:r>
            <a:r>
              <a:rPr lang="en-US" sz="2000" dirty="0" err="1"/>
              <a:t>mfg</a:t>
            </a:r>
            <a:r>
              <a:rPr lang="en-US" sz="2000" dirty="0"/>
              <a:t> data)</a:t>
            </a:r>
          </a:p>
          <a:p>
            <a:pPr lvl="2"/>
            <a:r>
              <a:rPr lang="en-US" sz="2000" dirty="0"/>
              <a:t>Released in past without restrictions</a:t>
            </a:r>
          </a:p>
          <a:p>
            <a:pPr lvl="2"/>
            <a:r>
              <a:rPr lang="en-US" sz="2000" dirty="0"/>
              <a:t>Technical data produced as an element of contract performance or in connection with contract performance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Unlimited Rights Treatment</a:t>
            </a:r>
          </a:p>
        </p:txBody>
      </p:sp>
    </p:spTree>
    <p:extLst>
      <p:ext uri="{BB962C8B-B14F-4D97-AF65-F5344CB8AC3E}">
        <p14:creationId xmlns:p14="http://schemas.microsoft.com/office/powerpoint/2010/main" val="2898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Right to use technical data and computer software in any activity in which the Government is a party, including:</a:t>
            </a:r>
          </a:p>
          <a:p>
            <a:pPr lvl="1"/>
            <a:r>
              <a:rPr lang="en-US" sz="2000" u="sng" dirty="0"/>
              <a:t>Competitive procurement</a:t>
            </a:r>
            <a:r>
              <a:rPr lang="en-US" sz="2000" dirty="0"/>
              <a:t> but not use for commercial purposes</a:t>
            </a:r>
          </a:p>
          <a:p>
            <a:r>
              <a:rPr lang="en-US" sz="2400" dirty="0"/>
              <a:t>Limited in duration</a:t>
            </a:r>
          </a:p>
          <a:p>
            <a:pPr lvl="1"/>
            <a:r>
              <a:rPr lang="en-US" sz="2000" dirty="0"/>
              <a:t>5-year benchmark (negotiable)</a:t>
            </a:r>
          </a:p>
          <a:p>
            <a:pPr lvl="2"/>
            <a:r>
              <a:rPr lang="en-US" sz="1800" dirty="0"/>
              <a:t>Begins on execution of contract</a:t>
            </a:r>
          </a:p>
          <a:p>
            <a:r>
              <a:rPr lang="en-US" sz="2400" dirty="0"/>
              <a:t>Disclosure to third party</a:t>
            </a:r>
          </a:p>
          <a:p>
            <a:pPr lvl="1"/>
            <a:r>
              <a:rPr lang="en-US" sz="2000" dirty="0"/>
              <a:t>Must sign NDA (227.7103-7)</a:t>
            </a:r>
          </a:p>
          <a:p>
            <a:pPr lvl="1"/>
            <a:r>
              <a:rPr lang="en-US" sz="2000" dirty="0"/>
              <a:t>Covered Government Support Contractor (subject to New Clause 252.227-7025) </a:t>
            </a:r>
          </a:p>
          <a:p>
            <a:pPr lvl="1"/>
            <a:r>
              <a:rPr lang="en-US" sz="2000" dirty="0"/>
              <a:t>Government gets release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Purpose Rights (License Right)</a:t>
            </a:r>
          </a:p>
        </p:txBody>
      </p:sp>
    </p:spTree>
    <p:extLst>
      <p:ext uri="{BB962C8B-B14F-4D97-AF65-F5344CB8AC3E}">
        <p14:creationId xmlns:p14="http://schemas.microsoft.com/office/powerpoint/2010/main" val="17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Technical data that pertains to items, components, or processes developed with </a:t>
            </a:r>
            <a:r>
              <a:rPr lang="en-US" sz="2800" u="sng" dirty="0"/>
              <a:t>mixed funding</a:t>
            </a:r>
          </a:p>
          <a:p>
            <a:pPr lvl="1"/>
            <a:r>
              <a:rPr lang="en-US" sz="2400" dirty="0" smtClean="0"/>
              <a:t>Private </a:t>
            </a:r>
            <a:r>
              <a:rPr lang="en-US" sz="2400" dirty="0"/>
              <a:t>expense determinations are to be made at the lowest practicable level (</a:t>
            </a:r>
            <a:r>
              <a:rPr lang="en-US" sz="2400" dirty="0" err="1"/>
              <a:t>DFARS</a:t>
            </a:r>
            <a:r>
              <a:rPr lang="en-US" sz="2400" dirty="0"/>
              <a:t> 227.7103-4(b))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Government Purpose Rights Treatment</a:t>
            </a:r>
          </a:p>
        </p:txBody>
      </p:sp>
    </p:spTree>
    <p:extLst>
      <p:ext uri="{BB962C8B-B14F-4D97-AF65-F5344CB8AC3E}">
        <p14:creationId xmlns:p14="http://schemas.microsoft.com/office/powerpoint/2010/main" val="27372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Right to use, modify, reproduce, release, perform, display, or disclose technical data </a:t>
            </a:r>
            <a:r>
              <a:rPr lang="en-US" sz="2400" u="sng" dirty="0"/>
              <a:t>within the Government</a:t>
            </a:r>
          </a:p>
          <a:p>
            <a:r>
              <a:rPr lang="en-US" sz="2400" dirty="0"/>
              <a:t>Cannot be used for manufacture or used by another party</a:t>
            </a:r>
          </a:p>
          <a:p>
            <a:r>
              <a:rPr lang="en-US" sz="2400" dirty="0"/>
              <a:t>EXCEPT:</a:t>
            </a:r>
          </a:p>
          <a:p>
            <a:pPr lvl="1"/>
            <a:r>
              <a:rPr lang="en-US" sz="2000" dirty="0"/>
              <a:t>emergency repair and overhaul</a:t>
            </a:r>
          </a:p>
          <a:p>
            <a:pPr lvl="1"/>
            <a:r>
              <a:rPr lang="en-US" sz="2000" dirty="0"/>
              <a:t>release to Covered Government support contractor (must adhere to new clause 252.227-7025)   NEW – definition is narrow: advice/assistance to management of program – not maintenance</a:t>
            </a:r>
          </a:p>
          <a:p>
            <a:pPr lvl="1"/>
            <a:r>
              <a:rPr lang="en-US" sz="2000" dirty="0"/>
              <a:t>release to foreign government (no detailed </a:t>
            </a:r>
            <a:r>
              <a:rPr lang="en-US" sz="2000" dirty="0" err="1"/>
              <a:t>mfg</a:t>
            </a:r>
            <a:r>
              <a:rPr lang="en-US" sz="2000" dirty="0"/>
              <a:t> data)</a:t>
            </a:r>
          </a:p>
          <a:p>
            <a:pPr lvl="1"/>
            <a:r>
              <a:rPr lang="en-US" sz="2000" dirty="0"/>
              <a:t>need notice and agreement by third parties on restrictions on further release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Rights (License Rights)</a:t>
            </a:r>
          </a:p>
        </p:txBody>
      </p:sp>
    </p:spTree>
    <p:extLst>
      <p:ext uri="{BB962C8B-B14F-4D97-AF65-F5344CB8AC3E}">
        <p14:creationId xmlns:p14="http://schemas.microsoft.com/office/powerpoint/2010/main" val="1365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Technical data pertaining to any item, component, or process </a:t>
            </a:r>
            <a:r>
              <a:rPr lang="en-US" sz="2800" u="sng" dirty="0"/>
              <a:t>developed exclusively</a:t>
            </a:r>
            <a:r>
              <a:rPr lang="en-US" sz="2800" dirty="0"/>
              <a:t> at private expense with the legend</a:t>
            </a:r>
          </a:p>
          <a:p>
            <a:pPr lvl="1"/>
            <a:r>
              <a:rPr lang="en-US" sz="2400" dirty="0"/>
              <a:t>Developed = workability (analyzed or tested sufficiently to demonstrate to reasonable people skilled in applicable art there is high probability that it will operate as intended; need not be reduced to practice)</a:t>
            </a:r>
          </a:p>
          <a:p>
            <a:pPr lvl="1"/>
            <a:r>
              <a:rPr lang="en-US" sz="2400" dirty="0"/>
              <a:t>Exclusively = costs not directly allocated to a government contract (including overruns)</a:t>
            </a:r>
          </a:p>
          <a:p>
            <a:pPr lvl="1"/>
            <a:r>
              <a:rPr lang="en-US" sz="2400" dirty="0"/>
              <a:t>FY 2012 </a:t>
            </a:r>
            <a:r>
              <a:rPr lang="en-US" sz="2400" dirty="0" err="1"/>
              <a:t>NDAA</a:t>
            </a:r>
            <a:r>
              <a:rPr lang="en-US" sz="2400" dirty="0"/>
              <a:t>: </a:t>
            </a:r>
            <a:r>
              <a:rPr lang="en-US" sz="2400" dirty="0" err="1"/>
              <a:t>IR&amp;D</a:t>
            </a:r>
            <a:r>
              <a:rPr lang="en-US" sz="2400" dirty="0"/>
              <a:t> and </a:t>
            </a:r>
            <a:r>
              <a:rPr lang="en-US" sz="2400" dirty="0" err="1"/>
              <a:t>B&amp;P</a:t>
            </a:r>
            <a:r>
              <a:rPr lang="en-US" sz="2400" dirty="0"/>
              <a:t> costs “shall not be considered Federal funds . . .”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Limited Rights Treatment</a:t>
            </a:r>
          </a:p>
        </p:txBody>
      </p:sp>
    </p:spTree>
    <p:extLst>
      <p:ext uri="{BB962C8B-B14F-4D97-AF65-F5344CB8AC3E}">
        <p14:creationId xmlns:p14="http://schemas.microsoft.com/office/powerpoint/2010/main" val="27968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10 </a:t>
            </a:r>
            <a:r>
              <a:rPr lang="en-US" sz="2400" dirty="0" err="1"/>
              <a:t>U.S.C</a:t>
            </a:r>
            <a:r>
              <a:rPr lang="en-US" sz="2400" dirty="0"/>
              <a:t>. 2320(b)(1) Presumption that commercial items are developed at private expense whether or not a justification is made in response to a challenge </a:t>
            </a:r>
            <a:r>
              <a:rPr lang="en-US" sz="2400" dirty="0" smtClean="0"/>
              <a:t>notice</a:t>
            </a:r>
          </a:p>
          <a:p>
            <a:r>
              <a:rPr lang="en-US" sz="2400" dirty="0" err="1" smtClean="0"/>
              <a:t>DoD</a:t>
            </a:r>
            <a:r>
              <a:rPr lang="en-US" sz="2400" dirty="0" smtClean="0"/>
              <a:t> </a:t>
            </a:r>
            <a:r>
              <a:rPr lang="en-US" sz="2400" dirty="0"/>
              <a:t>to get technical data customarily provided to the public with the commercial item EXCEPT:</a:t>
            </a:r>
          </a:p>
          <a:p>
            <a:pPr lvl="1"/>
            <a:r>
              <a:rPr lang="en-US" sz="2000" dirty="0"/>
              <a:t>Form, fit and function data</a:t>
            </a:r>
          </a:p>
          <a:p>
            <a:pPr lvl="1"/>
            <a:r>
              <a:rPr lang="en-US" sz="2000" dirty="0"/>
              <a:t>Required for repair or maintenance, installation or handling </a:t>
            </a:r>
            <a:endParaRPr lang="en-US" sz="2000" dirty="0" smtClean="0"/>
          </a:p>
          <a:p>
            <a:pPr lvl="1"/>
            <a:r>
              <a:rPr lang="en-US" sz="2000" dirty="0"/>
              <a:t>provided to the Government under a prior contract or licensing agreement through which the Government has acquired the rights to use, modify, reproduce, release, perform, display, or disclose the data without restrictions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Data Pertaining to Commercial Items	</a:t>
            </a:r>
          </a:p>
        </p:txBody>
      </p:sp>
    </p:spTree>
    <p:extLst>
      <p:ext uri="{BB962C8B-B14F-4D97-AF65-F5344CB8AC3E}">
        <p14:creationId xmlns:p14="http://schemas.microsoft.com/office/powerpoint/2010/main" val="23029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err="1"/>
              <a:t>DFAR</a:t>
            </a:r>
            <a:r>
              <a:rPr lang="en-US" sz="2400" dirty="0"/>
              <a:t> 252.227-7015 – Gives Government specific license rights – </a:t>
            </a:r>
            <a:r>
              <a:rPr lang="en-US" sz="2400" dirty="0" err="1"/>
              <a:t>DoD</a:t>
            </a:r>
            <a:r>
              <a:rPr lang="en-US" sz="2400" dirty="0"/>
              <a:t> may use, modify, reproduce, release, perform, display or disclose data only within the Government.</a:t>
            </a:r>
          </a:p>
          <a:p>
            <a:r>
              <a:rPr lang="en-US" sz="2400" dirty="0"/>
              <a:t>May not be used to manufacture additional quantities of commercial items.</a:t>
            </a:r>
          </a:p>
          <a:p>
            <a:r>
              <a:rPr lang="en-US" sz="2400" dirty="0"/>
              <a:t>May not be released without Contractor’s written permission</a:t>
            </a:r>
          </a:p>
          <a:p>
            <a:r>
              <a:rPr lang="en-US" sz="2400" dirty="0"/>
              <a:t>Additional rights to be negotiated</a:t>
            </a:r>
          </a:p>
          <a:p>
            <a:r>
              <a:rPr lang="en-US" sz="2400" dirty="0"/>
              <a:t>Not a mandatory flow-down for subs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to Technical Data Pertaining to Commercial Items – Clause	</a:t>
            </a:r>
          </a:p>
        </p:txBody>
      </p:sp>
    </p:spTree>
    <p:extLst>
      <p:ext uri="{BB962C8B-B14F-4D97-AF65-F5344CB8AC3E}">
        <p14:creationId xmlns:p14="http://schemas.microsoft.com/office/powerpoint/2010/main" val="23019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Prime instructed to use same clause in subcontracts calling for delivery of TD to Government (252.227-7013)</a:t>
            </a:r>
          </a:p>
          <a:p>
            <a:r>
              <a:rPr lang="en-US" sz="2800" dirty="0"/>
              <a:t>Subcontractor permitted to supply data directly to Government</a:t>
            </a:r>
          </a:p>
          <a:p>
            <a:r>
              <a:rPr lang="en-US" sz="2800" dirty="0"/>
              <a:t>Prime cannot use power to award contacts as “economic leverage” to obtain rights in TD from subcontractors and or suppliers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Subcontractors (Noncommercial TD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err="1"/>
              <a:t>DoD</a:t>
            </a:r>
            <a:r>
              <a:rPr lang="en-US" sz="2800" dirty="0"/>
              <a:t> only to acquire computer software and documentation and rights therein to satisfy agency needs</a:t>
            </a:r>
          </a:p>
          <a:p>
            <a:pPr lvl="1"/>
            <a:r>
              <a:rPr lang="en-US" sz="2400" dirty="0"/>
              <a:t>Deliverables: Minimum necessary (including number of users)</a:t>
            </a:r>
          </a:p>
          <a:p>
            <a:pPr lvl="1"/>
            <a:r>
              <a:rPr lang="en-US" sz="2400" dirty="0"/>
              <a:t>Disclosure of computer software with restrictions</a:t>
            </a:r>
          </a:p>
          <a:p>
            <a:pPr lvl="1"/>
            <a:r>
              <a:rPr lang="en-US" sz="2400" dirty="0"/>
              <a:t>For commercial computer software, acquire under licenses customarily given to public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 Governing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28585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u="sng" dirty="0"/>
              <a:t>Rights</a:t>
            </a:r>
            <a:r>
              <a:rPr lang="en-US" sz="2800" dirty="0"/>
              <a:t>: Royalty-free, world-wide, non-exclusive, irrevocable license (</a:t>
            </a:r>
            <a:r>
              <a:rPr lang="en-US" sz="2800" dirty="0" err="1"/>
              <a:t>DFARS</a:t>
            </a:r>
            <a:r>
              <a:rPr lang="en-US" sz="2800" dirty="0"/>
              <a:t> 252.227-7014)</a:t>
            </a:r>
          </a:p>
          <a:p>
            <a:pPr lvl="1"/>
            <a:r>
              <a:rPr lang="en-US" sz="2400" dirty="0"/>
              <a:t>Standard: (1) </a:t>
            </a:r>
            <a:r>
              <a:rPr lang="en-US" sz="2400" u="sng" dirty="0"/>
              <a:t>unlimited rights</a:t>
            </a:r>
            <a:r>
              <a:rPr lang="en-US" sz="2400" dirty="0"/>
              <a:t>; (2) </a:t>
            </a:r>
            <a:r>
              <a:rPr lang="en-US" sz="2400" u="sng" dirty="0"/>
              <a:t>government purpose rights</a:t>
            </a:r>
            <a:r>
              <a:rPr lang="en-US" sz="2400" dirty="0"/>
              <a:t>; (3) </a:t>
            </a:r>
            <a:r>
              <a:rPr lang="en-US" sz="2400" u="sng" dirty="0"/>
              <a:t>restricted rights/limited rights (CS)</a:t>
            </a:r>
          </a:p>
          <a:p>
            <a:r>
              <a:rPr lang="en-US" sz="2800" u="sng" dirty="0"/>
              <a:t>Option</a:t>
            </a:r>
            <a:r>
              <a:rPr lang="en-US" sz="2800" dirty="0"/>
              <a:t>: Specially negotiated license rights</a:t>
            </a:r>
          </a:p>
          <a:p>
            <a:pPr lvl="1"/>
            <a:r>
              <a:rPr lang="en-US" sz="2400" dirty="0"/>
              <a:t>To consider software maintenance philosophy, time and user sharing requirements, and other factors (</a:t>
            </a:r>
            <a:r>
              <a:rPr lang="en-US" sz="2400" dirty="0" err="1"/>
              <a:t>DFARS</a:t>
            </a:r>
            <a:r>
              <a:rPr lang="en-US" sz="2400" dirty="0"/>
              <a:t> 227.7203-5(d))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Government Rights to Non-Commercial Computer Software and CS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0691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Intellectual property</a:t>
            </a:r>
            <a:r>
              <a:rPr lang="en-US" altLang="en-US" sz="2800" dirty="0" smtClean="0">
                <a:solidFill>
                  <a:srgbClr val="000066"/>
                </a:solidFill>
              </a:rPr>
              <a:t> is a blanket term covering areas of the law dealing with the protection of property which “springs from the mind.”</a:t>
            </a:r>
            <a:endParaRPr lang="en-US" altLang="en-US" sz="2800" b="1" dirty="0" smtClean="0">
              <a:solidFill>
                <a:srgbClr val="000066"/>
              </a:solidFill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5DBBDCFA-46EF-4BB6-BB62-CF534A4FFE9E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What is Intellectual Property?</a:t>
            </a: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676275" y="3586163"/>
            <a:ext cx="1152525" cy="2184400"/>
            <a:chOff x="675807" y="4118919"/>
            <a:chExt cx="1152993" cy="2185537"/>
          </a:xfrm>
        </p:grpSpPr>
        <p:pic>
          <p:nvPicPr>
            <p:cNvPr id="4111" name="Picture 4" descr="LettersPatent-55-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07" y="4118919"/>
              <a:ext cx="1152993" cy="1900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74272" y="5966142"/>
              <a:ext cx="835364" cy="3383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+mj-lt"/>
                  <a:cs typeface="Calibri" panose="020F0502020204030204" pitchFamily="34" charset="0"/>
                </a:rPr>
                <a:t>Patents</a:t>
              </a:r>
              <a:endParaRPr lang="en-US" b="1" dirty="0">
                <a:solidFill>
                  <a:srgbClr val="000066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4114800" y="4387850"/>
            <a:ext cx="1524000" cy="1631950"/>
            <a:chOff x="4114800" y="4921984"/>
            <a:chExt cx="1524000" cy="1631216"/>
          </a:xfrm>
        </p:grpSpPr>
        <p:sp>
          <p:nvSpPr>
            <p:cNvPr id="2" name="TextBox 1"/>
            <p:cNvSpPr txBox="1"/>
            <p:nvPr/>
          </p:nvSpPr>
          <p:spPr>
            <a:xfrm>
              <a:off x="4114800" y="4921984"/>
              <a:ext cx="1524000" cy="1631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0" dirty="0">
                  <a:solidFill>
                    <a:srgbClr val="00B050"/>
                  </a:solidFill>
                  <a:latin typeface="+mj-lt"/>
                </a:rPr>
                <a:t>™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8950" y="5850254"/>
              <a:ext cx="1263650" cy="3395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+mj-lt"/>
                  <a:cs typeface="Calibri" panose="020F0502020204030204" pitchFamily="34" charset="0"/>
                </a:rPr>
                <a:t>Trademarks</a:t>
              </a:r>
              <a:endParaRPr lang="en-US" b="1" dirty="0">
                <a:solidFill>
                  <a:srgbClr val="000066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103" name="Group 5"/>
          <p:cNvGrpSpPr>
            <a:grpSpLocks/>
          </p:cNvGrpSpPr>
          <p:nvPr/>
        </p:nvGrpSpPr>
        <p:grpSpPr bwMode="auto">
          <a:xfrm>
            <a:off x="2514600" y="3048000"/>
            <a:ext cx="1371600" cy="1641475"/>
            <a:chOff x="2514600" y="3505200"/>
            <a:chExt cx="1371600" cy="1642217"/>
          </a:xfrm>
        </p:grpSpPr>
        <p:sp>
          <p:nvSpPr>
            <p:cNvPr id="7" name="TextBox 6"/>
            <p:cNvSpPr txBox="1"/>
            <p:nvPr/>
          </p:nvSpPr>
          <p:spPr>
            <a:xfrm>
              <a:off x="2514600" y="3505200"/>
              <a:ext cx="1371600" cy="1631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0" dirty="0">
                  <a:solidFill>
                    <a:srgbClr val="F0B010"/>
                  </a:solidFill>
                  <a:latin typeface="+mj-lt"/>
                </a:rPr>
                <a:t>©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7300" y="4809127"/>
              <a:ext cx="1165225" cy="3382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+mj-lt"/>
                  <a:cs typeface="Calibri" panose="020F0502020204030204" pitchFamily="34" charset="0"/>
                </a:rPr>
                <a:t>Copyrights</a:t>
              </a:r>
              <a:endParaRPr lang="en-US" b="1" dirty="0">
                <a:solidFill>
                  <a:srgbClr val="000066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4104" name="Group 9"/>
          <p:cNvGrpSpPr>
            <a:grpSpLocks/>
          </p:cNvGrpSpPr>
          <p:nvPr/>
        </p:nvGrpSpPr>
        <p:grpSpPr bwMode="auto">
          <a:xfrm>
            <a:off x="5033963" y="3352800"/>
            <a:ext cx="3748087" cy="1143000"/>
            <a:chOff x="5033236" y="3810000"/>
            <a:chExt cx="3748904" cy="1143000"/>
          </a:xfrm>
        </p:grpSpPr>
        <p:pic>
          <p:nvPicPr>
            <p:cNvPr id="4105" name="Picture 2" descr="http://www.clker.com/cliparts/X/Z/5/q/w/g/top-secret-stamp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236" y="3810000"/>
              <a:ext cx="3748904" cy="8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09796" y="4614863"/>
              <a:ext cx="1379838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66"/>
                  </a:solidFill>
                  <a:latin typeface="+mj-lt"/>
                  <a:cs typeface="Calibri" panose="020F0502020204030204" pitchFamily="34" charset="0"/>
                </a:rPr>
                <a:t>Trade Secrets</a:t>
              </a:r>
              <a:endParaRPr lang="en-US" b="1" dirty="0">
                <a:solidFill>
                  <a:srgbClr val="000066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2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Software developed exclusively with Government funds</a:t>
            </a:r>
          </a:p>
          <a:p>
            <a:r>
              <a:rPr lang="en-US" sz="2800" dirty="0"/>
              <a:t>Documentation required to be delivered under the Contract</a:t>
            </a:r>
          </a:p>
          <a:p>
            <a:r>
              <a:rPr lang="en-US" sz="2800" dirty="0"/>
              <a:t>Released in past without restrictions</a:t>
            </a:r>
          </a:p>
          <a:p>
            <a:r>
              <a:rPr lang="en-US" sz="2800" dirty="0"/>
              <a:t>Software when limitations expire (e.g., government purpose rights)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Unlimited Rights in Non-Commercial Software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8142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Developed exclusively at private expense</a:t>
            </a:r>
          </a:p>
          <a:p>
            <a:pPr lvl="1"/>
            <a:r>
              <a:rPr lang="en-US" sz="2400" dirty="0"/>
              <a:t>A computer program is developed if it is successfully operated in a computer and tested to demonstrate that a reasonable person skilled in the art that it can reasonably be expected to perform its intended purpose;</a:t>
            </a:r>
          </a:p>
          <a:p>
            <a:pPr lvl="1"/>
            <a:r>
              <a:rPr lang="en-US" sz="2400" dirty="0"/>
              <a:t>Computer software (other than programs) is developed if it has been tested or analyzed to the extent sufficient to demonstrate to </a:t>
            </a:r>
            <a:r>
              <a:rPr lang="en-US" sz="2400" dirty="0" smtClean="0"/>
              <a:t>persons skilled in the art that </a:t>
            </a:r>
            <a:r>
              <a:rPr lang="en-US" sz="2400" dirty="0"/>
              <a:t>it can reasonably be expected to perform its intended purpose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Restricted Rights in Noncommercial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33867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Right to use a computer program with one computer at one time; program cannot be accessed by more than one terminal or CPU</a:t>
            </a:r>
          </a:p>
          <a:p>
            <a:r>
              <a:rPr lang="en-US" sz="1800" dirty="0"/>
              <a:t>Right to transfer program to another agency if original user destroys all copies of program and provides notice</a:t>
            </a:r>
          </a:p>
          <a:p>
            <a:r>
              <a:rPr lang="en-US" sz="1800" dirty="0"/>
              <a:t>Right to minimum number to maintain archives, backup or allow mod</a:t>
            </a:r>
          </a:p>
          <a:p>
            <a:r>
              <a:rPr lang="en-US" sz="1800" dirty="0"/>
              <a:t>Right to permit service contractors to use software to diagnose and correct deficiencies, adapt or merge with other programs or respond to “urgent tactical situations” (requires notice and 227.7103-7 NDA or adherence to </a:t>
            </a:r>
            <a:r>
              <a:rPr lang="en-US" sz="1800" dirty="0" smtClean="0"/>
              <a:t>252.227-7025</a:t>
            </a:r>
            <a:r>
              <a:rPr lang="en-US" sz="1800" dirty="0"/>
              <a:t>)</a:t>
            </a:r>
          </a:p>
          <a:p>
            <a:r>
              <a:rPr lang="en-US" sz="1800" dirty="0"/>
              <a:t>Right to permit contractors performing emergency repairs or overhauls to use the software when necessary to their work (same notice and NDA requirements)</a:t>
            </a:r>
          </a:p>
          <a:p>
            <a:r>
              <a:rPr lang="en-US" sz="1800" dirty="0"/>
              <a:t>Right to permit Covered Government support contractors to use and/or disclose to authorized persons (must adhere to </a:t>
            </a:r>
            <a:r>
              <a:rPr lang="en-US" sz="1800" dirty="0" smtClean="0"/>
              <a:t>252.227-7025</a:t>
            </a:r>
            <a:r>
              <a:rPr lang="en-US" sz="1800" dirty="0"/>
              <a:t>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Rights (License Rights)</a:t>
            </a:r>
          </a:p>
        </p:txBody>
      </p:sp>
    </p:spTree>
    <p:extLst>
      <p:ext uri="{BB962C8B-B14F-4D97-AF65-F5344CB8AC3E}">
        <p14:creationId xmlns:p14="http://schemas.microsoft.com/office/powerpoint/2010/main" val="16687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Computer software developed with mixed funding</a:t>
            </a:r>
          </a:p>
          <a:p>
            <a:r>
              <a:rPr lang="en-US" sz="2800" dirty="0"/>
              <a:t>Source of funds determination</a:t>
            </a:r>
          </a:p>
          <a:p>
            <a:pPr lvl="1"/>
            <a:r>
              <a:rPr lang="en-US" sz="2400" dirty="0" err="1"/>
              <a:t>DFARS</a:t>
            </a:r>
            <a:r>
              <a:rPr lang="en-US" sz="2400" dirty="0"/>
              <a:t> 227.7203-4(b)</a:t>
            </a:r>
          </a:p>
          <a:p>
            <a:r>
              <a:rPr lang="en-US" sz="2800" dirty="0"/>
              <a:t>To be made at the lowest practicable </a:t>
            </a:r>
            <a:r>
              <a:rPr lang="en-US" sz="2800" dirty="0" err="1"/>
              <a:t>segregable</a:t>
            </a:r>
            <a:r>
              <a:rPr lang="en-US" sz="2800" dirty="0"/>
              <a:t> portion of the software or documentation</a:t>
            </a:r>
          </a:p>
          <a:p>
            <a:r>
              <a:rPr lang="en-US" sz="2800" dirty="0"/>
              <a:t>Look to see what subcomponents or subroutines are discreetly identifiable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Government Purpose Rights Treatment</a:t>
            </a:r>
          </a:p>
        </p:txBody>
      </p:sp>
    </p:spTree>
    <p:extLst>
      <p:ext uri="{BB962C8B-B14F-4D97-AF65-F5344CB8AC3E}">
        <p14:creationId xmlns:p14="http://schemas.microsoft.com/office/powerpoint/2010/main" val="26874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Prime contractor instructed to use 252.227-7014 in subcontracts.</a:t>
            </a:r>
          </a:p>
          <a:p>
            <a:r>
              <a:rPr lang="en-US" sz="2800" dirty="0"/>
              <a:t>No other clause may be used to enlarge or diminish rights</a:t>
            </a:r>
          </a:p>
          <a:p>
            <a:r>
              <a:rPr lang="en-US" sz="2800" dirty="0"/>
              <a:t>Prime expressly instructed not to use “economic leverage” to obtain rights from subs or suppliers</a:t>
            </a:r>
          </a:p>
          <a:p>
            <a:r>
              <a:rPr lang="en-US" sz="2800" dirty="0"/>
              <a:t>Primes instructed to disclose and protect subs rights (through id, assertion and delivery processes)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Subcontractors and Non-Commercial Computer Software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2915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Commercial items (FAR 2.101) and Commercial Item Acquisition (FAR Part 12)</a:t>
            </a:r>
          </a:p>
          <a:p>
            <a:r>
              <a:rPr lang="en-US" sz="2400" dirty="0"/>
              <a:t>Commercial computer software (FAR 2.101 vs. </a:t>
            </a:r>
            <a:r>
              <a:rPr lang="en-US" sz="2400" dirty="0" err="1"/>
              <a:t>DFARS</a:t>
            </a:r>
            <a:r>
              <a:rPr lang="en-US" sz="2400" dirty="0"/>
              <a:t> 252.227-7014(a)(1))</a:t>
            </a:r>
          </a:p>
          <a:p>
            <a:pPr lvl="1"/>
            <a:r>
              <a:rPr lang="en-US" sz="2000" dirty="0"/>
              <a:t>Developed or regularly used for non-government purposes</a:t>
            </a:r>
          </a:p>
          <a:p>
            <a:pPr lvl="1"/>
            <a:r>
              <a:rPr lang="en-US" sz="2000" dirty="0"/>
              <a:t>Sold or offered for sale or license to public</a:t>
            </a:r>
          </a:p>
          <a:p>
            <a:pPr lvl="1"/>
            <a:r>
              <a:rPr lang="en-US" sz="2000" dirty="0"/>
              <a:t>Minor modifications to meet contract requirements permitted</a:t>
            </a:r>
          </a:p>
          <a:p>
            <a:r>
              <a:rPr lang="en-US" sz="2400" dirty="0"/>
              <a:t>Commercial computer </a:t>
            </a:r>
            <a:r>
              <a:rPr lang="en-US" sz="2400" dirty="0" smtClean="0"/>
              <a:t>software</a:t>
            </a:r>
          </a:p>
          <a:p>
            <a:pPr lvl="1"/>
            <a:r>
              <a:rPr lang="en-US" sz="2000" dirty="0" smtClean="0"/>
              <a:t>To be acquired under licenses customarily provided to the public unless inconsistent with Federal procurement law or do not otherwise satisfy user needs.  </a:t>
            </a:r>
            <a:r>
              <a:rPr lang="en-US" sz="2000" dirty="0" err="1" smtClean="0"/>
              <a:t>DFAR</a:t>
            </a:r>
            <a:r>
              <a:rPr lang="en-US" sz="2000" dirty="0" smtClean="0"/>
              <a:t> 227.7202  (Different from FAR 52.227-19 governing commercial computer software)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Computer Software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5619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Covers both non-commercial technical data and computer software</a:t>
            </a:r>
          </a:p>
          <a:p>
            <a:r>
              <a:rPr lang="en-US" sz="2400" u="sng" dirty="0"/>
              <a:t>Rights</a:t>
            </a:r>
            <a:r>
              <a:rPr lang="en-US" sz="2400" dirty="0"/>
              <a:t>: Royalty-free license for Government and support service contractors to use or disclose technical data or computer software generated or developed under contract for any U.S. Government purpose</a:t>
            </a:r>
          </a:p>
          <a:p>
            <a:pPr lvl="1"/>
            <a:r>
              <a:rPr lang="en-US" sz="2000" dirty="0"/>
              <a:t>Extends from contract award until 5 years after completion of project, then unlimited rights</a:t>
            </a:r>
          </a:p>
          <a:p>
            <a:pPr lvl="1"/>
            <a:r>
              <a:rPr lang="en-US" sz="2000" dirty="0"/>
              <a:t>Despite broad definition of Government purpose, disclosure to third parties is limited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</a:t>
            </a:r>
            <a:r>
              <a:rPr lang="en-US" sz="3600" dirty="0" err="1"/>
              <a:t>SBIR</a:t>
            </a:r>
            <a:r>
              <a:rPr lang="en-US" sz="3600" dirty="0"/>
              <a:t> Data Rights Clause:</a:t>
            </a:r>
            <a:br>
              <a:rPr lang="en-US" sz="3600" dirty="0"/>
            </a:br>
            <a:r>
              <a:rPr lang="en-US" sz="3600" dirty="0" err="1"/>
              <a:t>DFARS</a:t>
            </a:r>
            <a:r>
              <a:rPr lang="en-US" sz="3600" dirty="0"/>
              <a:t> </a:t>
            </a:r>
            <a:r>
              <a:rPr lang="en-US" sz="3600" dirty="0" smtClean="0"/>
              <a:t>252.227-7018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01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Technical data and computer software in object code and source code is subject to copyright protection</a:t>
            </a:r>
          </a:p>
          <a:p>
            <a:r>
              <a:rPr lang="en-US" sz="2800" dirty="0"/>
              <a:t>Contractor is copyright owner (includes works by employees)</a:t>
            </a:r>
          </a:p>
          <a:p>
            <a:r>
              <a:rPr lang="en-US" sz="2800" dirty="0"/>
              <a:t>Prime gets no copyright interest in works created by subs</a:t>
            </a:r>
          </a:p>
          <a:p>
            <a:r>
              <a:rPr lang="en-US" sz="2800" dirty="0"/>
              <a:t>Government under </a:t>
            </a:r>
            <a:r>
              <a:rPr lang="en-US" sz="2800" dirty="0" err="1"/>
              <a:t>DFARS</a:t>
            </a:r>
            <a:r>
              <a:rPr lang="en-US" sz="2800" dirty="0"/>
              <a:t> gets a license coextensive with whatever data rights it obtains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Copyright Protection</a:t>
            </a:r>
          </a:p>
        </p:txBody>
      </p:sp>
    </p:spTree>
    <p:extLst>
      <p:ext uri="{BB962C8B-B14F-4D97-AF65-F5344CB8AC3E}">
        <p14:creationId xmlns:p14="http://schemas.microsoft.com/office/powerpoint/2010/main" val="23727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Government’s copyright license is coextensive with author’s rights</a:t>
            </a:r>
          </a:p>
          <a:p>
            <a:r>
              <a:rPr lang="en-US" sz="2800" dirty="0" err="1"/>
              <a:t>DoD</a:t>
            </a:r>
            <a:r>
              <a:rPr lang="en-US" sz="2800" dirty="0"/>
              <a:t> IP Guidance instructs COs to not automatically pursue unlimited copyright licenses (</a:t>
            </a:r>
            <a:r>
              <a:rPr lang="en-US" sz="2800" dirty="0" err="1"/>
              <a:t>GPR</a:t>
            </a:r>
            <a:r>
              <a:rPr lang="en-US" sz="2800" dirty="0"/>
              <a:t> should be rule)</a:t>
            </a:r>
          </a:p>
          <a:p>
            <a:r>
              <a:rPr lang="en-US" sz="2800" dirty="0" smtClean="0"/>
              <a:t>Contractor </a:t>
            </a:r>
            <a:r>
              <a:rPr lang="en-US" sz="2800" dirty="0"/>
              <a:t>can and should “mark” with copyright notice (252.227-7013(f) and 7014(f).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Copyright Protection – Unlimited </a:t>
            </a:r>
            <a:r>
              <a:rPr lang="en-US" sz="3600" dirty="0" smtClean="0"/>
              <a:t>Rights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54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Negotiation on behalf of subcontractor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Final delivery to the government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Access to technical data for follow on contracts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TIP:  PRIME </a:t>
            </a: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CONTRACTOR ISSUE: Determine what rights you need to obtain from your subs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Patents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Market exclusivity in exchange for public disclosure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Copyrights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Protect the expression of your ideas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Trademarks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Protect your goodwill and identity in the marketplace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Trade Secrets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Keep commercially valuable information from competitors (if you can do so effectively)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FC9A8E08-2422-49E0-977B-B6696B0A4C2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4367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 err="1" smtClean="0"/>
              <a:t>Competimate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with the prime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Protection of technical data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Lack of access to the government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Ability of prime to negotiate with the government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Abuse </a:t>
            </a:r>
            <a:r>
              <a:rPr lang="en-US" altLang="en-US" sz="2800" dirty="0"/>
              <a:t>of position to obtain rights prohibited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Chain of delivery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TIP:  SUBCONTRACTOR </a:t>
            </a: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ISSUE: Determine what rights you need to </a:t>
            </a:r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provide the prime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1:	Determine what rights the government might obtain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Step 2:	Submit a properly marked </a:t>
            </a:r>
            <a:r>
              <a:rPr lang="en-US" altLang="en-US" sz="2800" dirty="0" smtClean="0">
                <a:solidFill>
                  <a:srgbClr val="FF0000"/>
                </a:solidFill>
              </a:rPr>
              <a:t>proposal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51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Step 2:  Submit a Properly Marked Proposal</a:t>
            </a:r>
            <a:endParaRPr lang="en-US" alt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200" dirty="0"/>
              <a:t>Provide a proposal cover page restriction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Restricts data which should not be disclosed or used for any purpose other than proposal </a:t>
            </a:r>
            <a:r>
              <a:rPr lang="en-US" altLang="en-US" sz="2000" dirty="0" smtClean="0"/>
              <a:t>evaluation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 smtClean="0"/>
              <a:t>FAR 52.215-1(e)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200" dirty="0"/>
              <a:t>Mark each sheet containing proprietary data with a </a:t>
            </a:r>
            <a:r>
              <a:rPr lang="en-US" altLang="en-US" sz="2200" dirty="0" smtClean="0"/>
              <a:t>legend</a:t>
            </a:r>
            <a:endParaRPr lang="en-US" altLang="en-US" sz="2000" dirty="0" smtClean="0"/>
          </a:p>
          <a:p>
            <a:pPr lvl="1">
              <a:spcBef>
                <a:spcPct val="50000"/>
              </a:spcBef>
            </a:pPr>
            <a:r>
              <a:rPr lang="en-US" altLang="en-US" sz="2000" dirty="0" smtClean="0"/>
              <a:t>FAR 52.215-1(e)</a:t>
            </a:r>
            <a:r>
              <a:rPr lang="en-US" altLang="en-US" sz="1800" dirty="0" smtClean="0"/>
              <a:t> </a:t>
            </a:r>
            <a:endParaRPr lang="en-US" altLang="en-US" sz="1800" dirty="0"/>
          </a:p>
          <a:p>
            <a:pPr>
              <a:spcBef>
                <a:spcPct val="50000"/>
              </a:spcBef>
            </a:pPr>
            <a:r>
              <a:rPr lang="en-US" altLang="en-US" sz="2200" dirty="0"/>
              <a:t>Include </a:t>
            </a:r>
            <a:r>
              <a:rPr lang="en-US" altLang="en-US" sz="2200" dirty="0" smtClean="0"/>
              <a:t>an assertion of </a:t>
            </a:r>
            <a:r>
              <a:rPr lang="en-US" altLang="en-US" sz="2200" dirty="0" err="1" smtClean="0"/>
              <a:t>of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technical data to be delivered with less than unlimited </a:t>
            </a:r>
            <a:r>
              <a:rPr lang="en-US" altLang="en-US" sz="2200" dirty="0" smtClean="0"/>
              <a:t>rights</a:t>
            </a:r>
          </a:p>
          <a:p>
            <a:pPr lvl="1">
              <a:spcBef>
                <a:spcPct val="50000"/>
              </a:spcBef>
            </a:pPr>
            <a:r>
              <a:rPr lang="en-US" sz="2000" dirty="0" err="1" smtClean="0"/>
              <a:t>DFARS</a:t>
            </a:r>
            <a:r>
              <a:rPr lang="en-US" sz="2000" smtClean="0"/>
              <a:t> 252.227-7017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Step 2:  Submit a Properly Marked Proposal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31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Solicitation provision 252.227-7017 </a:t>
            </a:r>
          </a:p>
          <a:p>
            <a:r>
              <a:rPr lang="en-US" sz="2800" dirty="0"/>
              <a:t>Requires </a:t>
            </a:r>
            <a:r>
              <a:rPr lang="en-US" sz="2800" dirty="0" err="1"/>
              <a:t>offerors</a:t>
            </a:r>
            <a:r>
              <a:rPr lang="en-US" sz="2800" dirty="0"/>
              <a:t> to identify any technical data for which restrictions, other than copyright, on use, release, or disclosure are asserted and to attach the identifications and assertions in the offer.</a:t>
            </a:r>
          </a:p>
          <a:p>
            <a:r>
              <a:rPr lang="en-US" sz="2800" dirty="0"/>
              <a:t>Contract clauses 7013/7014 permits Contractor to make additional assertions if new or inadvertent (before delivery and no material </a:t>
            </a:r>
            <a:r>
              <a:rPr lang="en-US" sz="2800" dirty="0" smtClean="0"/>
              <a:t>effect </a:t>
            </a:r>
            <a:r>
              <a:rPr lang="en-US" sz="2800" dirty="0"/>
              <a:t>on source selection)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Step 2:  Submit a Properly Marked Proposal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813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1:	Determine what rights the government might obtain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2:	Submit a properly marked proposal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Step 3:	Negotiate the contract or </a:t>
            </a:r>
            <a:r>
              <a:rPr lang="en-US" altLang="en-US" sz="2800" dirty="0" smtClean="0">
                <a:solidFill>
                  <a:srgbClr val="FF0000"/>
                </a:solidFill>
              </a:rPr>
              <a:t>subcontract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54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Practice Tip:  4 Steps to Preserve Your IP</a:t>
            </a:r>
            <a:endParaRPr lang="en-US" alt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200" dirty="0"/>
              <a:t>Locate and review the data rights terms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spcBef>
                <a:spcPct val="50000"/>
              </a:spcBef>
            </a:pPr>
            <a:r>
              <a:rPr lang="en-US" altLang="en-US" sz="2200" dirty="0"/>
              <a:t>Negotiate for modified clauses or limited licenses</a:t>
            </a:r>
            <a:br>
              <a:rPr lang="en-US" altLang="en-US" sz="2200" dirty="0"/>
            </a:br>
            <a:endParaRPr lang="en-US" altLang="en-US" sz="2200" dirty="0"/>
          </a:p>
          <a:p>
            <a:pPr>
              <a:spcBef>
                <a:spcPct val="50000"/>
              </a:spcBef>
            </a:pPr>
            <a:r>
              <a:rPr lang="en-US" altLang="en-US" sz="2200" dirty="0"/>
              <a:t>Negotiate what is being delivered under the </a:t>
            </a:r>
            <a:r>
              <a:rPr lang="en-US" altLang="en-US" sz="2200" dirty="0" err="1"/>
              <a:t>CDRLs</a:t>
            </a:r>
            <a:endParaRPr lang="en-US" altLang="en-US" sz="2200" dirty="0"/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Deliver form, fit and function data instead of proprietary technical data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 of the business deal, NOT a separate and distinct issue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Step 3:  Negotiate the Contract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98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1:	Determine what rights the government might obtain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2:	Submit a properly marked proposal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3:	Negotiate the contract or subcontract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Step 4:	Control delivery of the technology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56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Practice Tip:  4 Steps to Preserve Your IP</a:t>
            </a:r>
            <a:endParaRPr lang="en-US" alt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Mark the deliverables properly</a:t>
            </a:r>
          </a:p>
          <a:p>
            <a:pPr lvl="1">
              <a:spcBef>
                <a:spcPct val="50000"/>
              </a:spcBef>
            </a:pPr>
            <a:r>
              <a:rPr lang="en-US" altLang="en-US" b="1" i="1" dirty="0"/>
              <a:t>Data received without a restrictive legend is furnished with unlimited rights!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Correct any marking errors or omissions promptly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60 days to correct errors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6 months to correct omissions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Step 4:  Control Delivery of the Technology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894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Deliverables must be marked by prime and subcontractors in order to obtain protection</a:t>
            </a:r>
          </a:p>
          <a:p>
            <a:r>
              <a:rPr lang="en-US" sz="2800" dirty="0"/>
              <a:t>May only use legends prescribed in 7013/7014 (Limited Rights, Restricted Rights, </a:t>
            </a:r>
            <a:r>
              <a:rPr lang="en-US" sz="2800" dirty="0" err="1"/>
              <a:t>GPR</a:t>
            </a:r>
            <a:r>
              <a:rPr lang="en-US" sz="2800" dirty="0"/>
              <a:t> Rights, Special License Rights) and Copyright notice</a:t>
            </a:r>
          </a:p>
          <a:p>
            <a:r>
              <a:rPr lang="en-US" sz="2800" dirty="0"/>
              <a:t>Computer software transmitted directly from one computer to another shall contain a notice of asserted restrictions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Marking Requirements (Upon Delivery) </a:t>
            </a:r>
            <a:r>
              <a:rPr lang="en-US" sz="2500" dirty="0" smtClean="0"/>
              <a:t>– Noncommercial </a:t>
            </a:r>
            <a:r>
              <a:rPr lang="en-US" sz="2500" dirty="0"/>
              <a:t>Technical Data and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27942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Unjustified Markings can be challenged under validation procedures 252.227-7019 (computer software) and 252.227-7037 (TD)</a:t>
            </a:r>
          </a:p>
          <a:p>
            <a:r>
              <a:rPr lang="en-US" sz="2800" dirty="0"/>
              <a:t>252.227-7037 (TD) must be flowed down to all subcontractors</a:t>
            </a:r>
          </a:p>
          <a:p>
            <a:r>
              <a:rPr lang="en-US" sz="2800" dirty="0"/>
              <a:t>Nonconforming markings require a 60 day notice to remove or correct – then Government may ignore or remove or correct at Contractor’s expense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Marking – Unjustified and </a:t>
            </a:r>
            <a:r>
              <a:rPr lang="en-US" sz="3400" dirty="0" smtClean="0"/>
              <a:t>Nonconforming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313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Recover the costs of research and development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Protect new products from market competition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Without protection, new products may be reverse engineered or knocked-off freely 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0066"/>
                </a:solidFill>
              </a:rPr>
              <a:t>Patents are valuable assets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Licensing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solidFill>
                  <a:srgbClr val="000066"/>
                </a:solidFill>
              </a:rPr>
              <a:t>Raising capital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Why is Intellectual Property Important?</a:t>
            </a:r>
          </a:p>
        </p:txBody>
      </p:sp>
    </p:spTree>
    <p:extLst>
      <p:ext uri="{BB962C8B-B14F-4D97-AF65-F5344CB8AC3E}">
        <p14:creationId xmlns:p14="http://schemas.microsoft.com/office/powerpoint/2010/main" val="27004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DFARS</a:t>
            </a:r>
            <a:r>
              <a:rPr lang="en-US" dirty="0"/>
              <a:t> Requirement  -- Contractor must maintain  records sufficient to justify the validity of any markings that assert restrictions and  be prepared to furnish to the Contracting Officer a written justification for such restrictive markings in response to a request for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Maintaining Records</a:t>
            </a:r>
          </a:p>
        </p:txBody>
      </p:sp>
    </p:spTree>
    <p:extLst>
      <p:ext uri="{BB962C8B-B14F-4D97-AF65-F5344CB8AC3E}">
        <p14:creationId xmlns:p14="http://schemas.microsoft.com/office/powerpoint/2010/main" val="8128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Deferred </a:t>
            </a:r>
            <a:r>
              <a:rPr lang="en-US" sz="2400" dirty="0"/>
              <a:t>Ordering (252.227-7027) (3 year window after acceptance) or Deferred Delivery (252.227-7026) (2 year window for pre-designated data) clauses</a:t>
            </a:r>
          </a:p>
          <a:p>
            <a:r>
              <a:rPr lang="en-US" sz="2400" dirty="0" smtClean="0"/>
              <a:t>Changes </a:t>
            </a:r>
            <a:r>
              <a:rPr lang="en-US" sz="2400" dirty="0"/>
              <a:t>clause is not </a:t>
            </a:r>
            <a:r>
              <a:rPr lang="en-US" sz="2400" dirty="0" smtClean="0"/>
              <a:t>available</a:t>
            </a:r>
          </a:p>
          <a:p>
            <a:r>
              <a:rPr lang="en-US" sz="2400" dirty="0" smtClean="0"/>
              <a:t>Will only get paid cost of formatting, etc.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Tip:  Be Careful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Conduct IP audits</a:t>
            </a:r>
          </a:p>
          <a:p>
            <a:pPr lvl="1"/>
            <a:r>
              <a:rPr lang="en-US" sz="2000" dirty="0" smtClean="0"/>
              <a:t>Know whether technology you are supplying was developed with private or government funding</a:t>
            </a:r>
          </a:p>
          <a:p>
            <a:pPr lvl="1"/>
            <a:r>
              <a:rPr lang="en-US" sz="2000" dirty="0" smtClean="0"/>
              <a:t>Know whether technology qualifies as a commercial item</a:t>
            </a:r>
          </a:p>
          <a:p>
            <a:r>
              <a:rPr lang="en-US" sz="2400" dirty="0" smtClean="0"/>
              <a:t>Negotiate with Primes and the Government</a:t>
            </a:r>
          </a:p>
          <a:p>
            <a:pPr lvl="1"/>
            <a:r>
              <a:rPr lang="en-US" sz="2000" dirty="0" smtClean="0"/>
              <a:t>Meeting of the minds w/r/t deliverables</a:t>
            </a:r>
          </a:p>
          <a:p>
            <a:r>
              <a:rPr lang="en-US" sz="2400" dirty="0" smtClean="0"/>
              <a:t>Develop Form Contracts</a:t>
            </a:r>
          </a:p>
          <a:p>
            <a:r>
              <a:rPr lang="en-US" sz="2400" dirty="0" smtClean="0"/>
              <a:t>Develop Internal Policies</a:t>
            </a:r>
          </a:p>
          <a:p>
            <a:pPr lvl="1"/>
            <a:r>
              <a:rPr lang="en-US" sz="2000" dirty="0" smtClean="0"/>
              <a:t>Ensure that the company has a process requiring clear documentation of developmental work, described at the lowest practicable, </a:t>
            </a:r>
            <a:r>
              <a:rPr lang="en-US" sz="2000" dirty="0" err="1" smtClean="0"/>
              <a:t>segregable</a:t>
            </a:r>
            <a:r>
              <a:rPr lang="en-US" sz="2000" dirty="0" smtClean="0"/>
              <a:t> level</a:t>
            </a:r>
          </a:p>
          <a:p>
            <a:pPr lvl="1"/>
            <a:r>
              <a:rPr lang="en-US" sz="2000" dirty="0" smtClean="0"/>
              <a:t>Train contracts, program and engineering staff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Tips to Preserve IP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800100" lvl="2" indent="0">
              <a:buNone/>
            </a:pPr>
            <a:endParaRPr lang="en-US" sz="2800" dirty="0" smtClean="0"/>
          </a:p>
          <a:p>
            <a:pPr marL="800100" lvl="2" indent="0">
              <a:buNone/>
            </a:pPr>
            <a:r>
              <a:rPr lang="en-US" sz="2800" dirty="0" smtClean="0"/>
              <a:t>Gary J. Campbell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campbelg@pepperlaw.com</a:t>
            </a:r>
          </a:p>
          <a:p>
            <a:pPr marL="800100" lvl="2" indent="0">
              <a:buNone/>
            </a:pPr>
            <a:r>
              <a:rPr lang="en-US" sz="2800" dirty="0" smtClean="0"/>
              <a:t>617.204.5162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B4D3-9660-4DBB-8061-3C43F4A61CF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10" y="1752600"/>
            <a:ext cx="2293645" cy="30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1:	Determine what rights the government might obtain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2:	Submit a properly marked proposal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3:	Negotiate the contract or subcontract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/>
              <a:t>Step 4:	Control delivery of the technology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Practice Tip:  4 Steps to Preserve Your IP</a:t>
            </a:r>
            <a:endParaRPr lang="en-US" alt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800" dirty="0"/>
              <a:t>Checklist: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What is being delivered?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When/where was it developed?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What </a:t>
            </a:r>
            <a:r>
              <a:rPr lang="en-US" altLang="en-US" sz="2800" dirty="0"/>
              <a:t>agency am I dealing with?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What regulations apply (FAR, </a:t>
            </a:r>
            <a:r>
              <a:rPr lang="en-US" altLang="en-US" sz="2800" dirty="0" err="1"/>
              <a:t>DFARS</a:t>
            </a:r>
            <a:r>
              <a:rPr lang="en-US" altLang="en-US" sz="2800" dirty="0" smtClean="0"/>
              <a:t>)?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Other contract clauses?</a:t>
            </a:r>
            <a:endParaRPr lang="en-US" altLang="en-US" sz="2800" dirty="0"/>
          </a:p>
          <a:p>
            <a:pPr>
              <a:spcBef>
                <a:spcPct val="50000"/>
              </a:spcBef>
            </a:pPr>
            <a:r>
              <a:rPr lang="en-US" altLang="en-US" sz="2800" dirty="0" smtClean="0"/>
              <a:t>Who </a:t>
            </a:r>
            <a:r>
              <a:rPr lang="en-US" altLang="en-US" sz="2800" dirty="0"/>
              <a:t>paid for it?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Does my product qualify as a commercial item?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Step 1:  Determine what rights the Government might obtain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379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What is being delivered?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err="1" smtClean="0"/>
              <a:t>CLINs</a:t>
            </a:r>
            <a:endParaRPr lang="en-US" altLang="en-US" sz="2400" dirty="0" smtClean="0"/>
          </a:p>
          <a:p>
            <a:pPr lvl="1">
              <a:spcBef>
                <a:spcPct val="50000"/>
              </a:spcBef>
            </a:pPr>
            <a:r>
              <a:rPr lang="en-US" altLang="en-US" sz="2400" dirty="0" smtClean="0"/>
              <a:t>Contract </a:t>
            </a:r>
            <a:r>
              <a:rPr lang="en-US" altLang="en-US" sz="2400" dirty="0"/>
              <a:t>Delivery Requirements List (</a:t>
            </a:r>
            <a:r>
              <a:rPr lang="en-US" altLang="en-US" sz="2400" dirty="0" err="1"/>
              <a:t>CDRLs</a:t>
            </a:r>
            <a:r>
              <a:rPr lang="en-US" altLang="en-US" sz="2400" dirty="0"/>
              <a:t>)	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Final technical report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Prototype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Devices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Software </a:t>
            </a:r>
          </a:p>
          <a:p>
            <a:pPr lvl="2">
              <a:spcBef>
                <a:spcPct val="50000"/>
              </a:spcBef>
            </a:pPr>
            <a:r>
              <a:rPr lang="en-US" altLang="en-US" dirty="0"/>
              <a:t>Technical Data Package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♦"/>
              <a:defRPr sz="3000">
                <a:solidFill>
                  <a:srgbClr val="333333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–"/>
              <a:defRPr sz="2800">
                <a:solidFill>
                  <a:srgbClr val="333333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600">
                <a:solidFill>
                  <a:srgbClr val="333333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»"/>
              <a:defRPr sz="2200">
                <a:solidFill>
                  <a:srgbClr val="333333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fld id="{9852161C-F6B1-4BEA-8C65-795480EA7B69}" type="slidenum">
              <a:rPr lang="en-US" altLang="en-US" sz="1400" smtClean="0">
                <a:solidFill>
                  <a:srgbClr val="000066"/>
                </a:solidFill>
                <a:latin typeface="+mj-lt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en-US" altLang="en-US" sz="1400" smtClean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Step 1:  Determine what rights the Government might obtain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324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pper Template">
  <a:themeElements>
    <a:clrScheme name="2015 New Website Template">
      <a:dk1>
        <a:srgbClr val="464646"/>
      </a:dk1>
      <a:lt1>
        <a:sysClr val="window" lastClr="FFFFFF"/>
      </a:lt1>
      <a:dk2>
        <a:srgbClr val="544FA1"/>
      </a:dk2>
      <a:lt2>
        <a:srgbClr val="FFFFFF"/>
      </a:lt2>
      <a:accent1>
        <a:srgbClr val="A80532"/>
      </a:accent1>
      <a:accent2>
        <a:srgbClr val="6385BA"/>
      </a:accent2>
      <a:accent3>
        <a:srgbClr val="6CAF8F"/>
      </a:accent3>
      <a:accent4>
        <a:srgbClr val="544FA1"/>
      </a:accent4>
      <a:accent5>
        <a:srgbClr val="B161A8"/>
      </a:accent5>
      <a:accent6>
        <a:srgbClr val="E3956E"/>
      </a:accent6>
      <a:hlink>
        <a:srgbClr val="6385BA"/>
      </a:hlink>
      <a:folHlink>
        <a:srgbClr val="7A7A7A"/>
      </a:folHlink>
    </a:clrScheme>
    <a:fontScheme name="2015 Pepper Template - Franklin Gothic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Protecting IP in the Federal Marketplace -- DKelly_CTC March 2015</Template>
  <TotalTime>277</TotalTime>
  <Words>3338</Words>
  <Application>Microsoft Office PowerPoint</Application>
  <PresentationFormat>On-screen Show (4:3)</PresentationFormat>
  <Paragraphs>411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Arial Narrow</vt:lpstr>
      <vt:lpstr>Calibri</vt:lpstr>
      <vt:lpstr>Franklin Gothic Demi Cond</vt:lpstr>
      <vt:lpstr>Franklin Gothic Medium Cond</vt:lpstr>
      <vt:lpstr>Futura Bk BT</vt:lpstr>
      <vt:lpstr>Symbol</vt:lpstr>
      <vt:lpstr>Syntax</vt:lpstr>
      <vt:lpstr>Wingdings</vt:lpstr>
      <vt:lpstr>Wingdings 2</vt:lpstr>
      <vt:lpstr>Wingdings 3</vt:lpstr>
      <vt:lpstr>Pepper Template</vt:lpstr>
      <vt:lpstr> </vt:lpstr>
      <vt:lpstr>Thank you to Dan Kelly of McCarter &amp; English for contributing a substantial portion of these presentation materials, and allowing their use for today’s presentation. </vt:lpstr>
      <vt:lpstr>Concerns of the Contractor</vt:lpstr>
      <vt:lpstr>What is Intellectual Property?</vt:lpstr>
      <vt:lpstr>Types of Intellectual Property</vt:lpstr>
      <vt:lpstr>Why is Intellectual Property Important?</vt:lpstr>
      <vt:lpstr>Practice Tip:  4 Steps to Preserve Your IP</vt:lpstr>
      <vt:lpstr>Step 1:  Determine what rights the Government might obtain</vt:lpstr>
      <vt:lpstr>Step 1:  Determine what rights the Government might obtain</vt:lpstr>
      <vt:lpstr>Step 1:  Determine what rights the Government might obtain</vt:lpstr>
      <vt:lpstr>PATENT RIGHTS UNDER GOVERNMENT CONTRACTS &amp; GRANTS </vt:lpstr>
      <vt:lpstr>Applies to Government Contracts, Grants, and Cooperative Agreements</vt:lpstr>
      <vt:lpstr>Nature of Government’s Right</vt:lpstr>
      <vt:lpstr>Definitions</vt:lpstr>
      <vt:lpstr>Fund Recipient Must Act</vt:lpstr>
      <vt:lpstr>Government’s Rights if Recipient Elects Title</vt:lpstr>
      <vt:lpstr>March-In Rights</vt:lpstr>
      <vt:lpstr>If Recipient Declines Title . . .</vt:lpstr>
      <vt:lpstr>Inventors and their Recipient Employers</vt:lpstr>
      <vt:lpstr>Patent Usage on a Government Contract</vt:lpstr>
      <vt:lpstr>Patent Usage on a Government Contract</vt:lpstr>
      <vt:lpstr>Patent Usage on a Government Contract</vt:lpstr>
      <vt:lpstr>GOVERNMENT’S RIGHTS IN TECHNICAL DATA AND COMPUTER SOFTWARE</vt:lpstr>
      <vt:lpstr>Underlying Principles Government Trade Secrets in Government Contracts</vt:lpstr>
      <vt:lpstr>In the Weeds: DoD World </vt:lpstr>
      <vt:lpstr>Technical Data</vt:lpstr>
      <vt:lpstr>Policies and Procedures Governing Technical Data</vt:lpstr>
      <vt:lpstr>Government Rights to Non-Commercial Technical Data</vt:lpstr>
      <vt:lpstr>Unlimited Rights (License Right)</vt:lpstr>
      <vt:lpstr>What Gets Unlimited Rights Treatment</vt:lpstr>
      <vt:lpstr>Government Purpose Rights (License Right)</vt:lpstr>
      <vt:lpstr>What Gets Government Purpose Rights Treatment</vt:lpstr>
      <vt:lpstr>Limited Rights (License Rights)</vt:lpstr>
      <vt:lpstr>What Gets Limited Rights Treatment</vt:lpstr>
      <vt:lpstr>Technical Data Pertaining to Commercial Items </vt:lpstr>
      <vt:lpstr>Rights to Technical Data Pertaining to Commercial Items – Clause </vt:lpstr>
      <vt:lpstr>Subcontractors (Noncommercial TD)</vt:lpstr>
      <vt:lpstr>Policies and Procedures Governing Computer Software</vt:lpstr>
      <vt:lpstr>Government Rights to Non-Commercial Computer Software and CS Documentation</vt:lpstr>
      <vt:lpstr>Unlimited Rights in Non-Commercial Software and Documentation</vt:lpstr>
      <vt:lpstr>What Gets Restricted Rights in Noncommercial Computer Software</vt:lpstr>
      <vt:lpstr>Restricted Rights (License Rights)</vt:lpstr>
      <vt:lpstr>What Gets Government Purpose Rights Treatment</vt:lpstr>
      <vt:lpstr>Subcontractors and Non-Commercial Computer Software and Documentation</vt:lpstr>
      <vt:lpstr>Commercial Computer Software and Documentation</vt:lpstr>
      <vt:lpstr>The SBIR Data Rights Clause: DFARS 252.227-7018 </vt:lpstr>
      <vt:lpstr>Copyright Protection</vt:lpstr>
      <vt:lpstr>Copyright Protection – Unlimited Rights</vt:lpstr>
      <vt:lpstr>PRACTICE TIP:  PRIME CONTRACTOR ISSUE: Determine what rights you need to obtain from your subs</vt:lpstr>
      <vt:lpstr>PRACTICE TIP:  SUBCONTRACTOR ISSUE: Determine what rights you need to provide the prime</vt:lpstr>
      <vt:lpstr>Step 2:  Submit a Properly Marked Proposal</vt:lpstr>
      <vt:lpstr>Step 2:  Submit a Properly Marked Proposal</vt:lpstr>
      <vt:lpstr>Step 2:  Submit a Properly Marked Proposal</vt:lpstr>
      <vt:lpstr>Practice Tip:  4 Steps to Preserve Your IP</vt:lpstr>
      <vt:lpstr>Step 3:  Negotiate the Contract</vt:lpstr>
      <vt:lpstr>Practice Tip:  4 Steps to Preserve Your IP</vt:lpstr>
      <vt:lpstr>Step 4:  Control Delivery of the Technology</vt:lpstr>
      <vt:lpstr>Marking Requirements (Upon Delivery) – Noncommercial Technical Data and Computer Software</vt:lpstr>
      <vt:lpstr>Marking – Unjustified and Nonconforming</vt:lpstr>
      <vt:lpstr>Maintaining Records</vt:lpstr>
      <vt:lpstr>Practice Tip:  Be Careful</vt:lpstr>
      <vt:lpstr>Practice Tips to Preserve IP</vt:lpstr>
      <vt:lpstr>Thank You!</vt:lpstr>
    </vt:vector>
  </TitlesOfParts>
  <Company>Pepper Hamilton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Pepper Hamilton</dc:creator>
  <cp:lastModifiedBy>MaryAnn Pinto</cp:lastModifiedBy>
  <cp:revision>22</cp:revision>
  <cp:lastPrinted>2015-10-14T14:56:39Z</cp:lastPrinted>
  <dcterms:created xsi:type="dcterms:W3CDTF">2015-10-13T21:22:31Z</dcterms:created>
  <dcterms:modified xsi:type="dcterms:W3CDTF">2015-10-21T14:56:11Z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-397931136</vt:i4>
  </property>
  <property fmtid="{D5CDD505-2E9C-101B-9397-08002B2CF9AE}" pid="3" name="_NewReviewCycle">
    <vt:lpwstr/>
  </property>
  <property fmtid="{D5CDD505-2E9C-101B-9397-08002B2CF9AE}" pid="4" name="_EmailSubject">
    <vt:lpwstr>Revised Slides</vt:lpwstr>
  </property>
  <property fmtid="{D5CDD505-2E9C-101B-9397-08002B2CF9AE}" pid="5" name="_AuthorEmail">
    <vt:lpwstr>campbelg@pepperlaw.com</vt:lpwstr>
  </property>
  <property fmtid="{D5CDD505-2E9C-101B-9397-08002B2CF9AE}" pid="6" name="_AuthorEmailDisplayName">
    <vt:lpwstr>Campbell, Gary J.</vt:lpwstr>
  </property>
  <property fmtid="{D5CDD505-2E9C-101B-9397-08002B2CF9AE}" pid="7" name="_PreviousAdHocReviewCycleID">
    <vt:i4>-397931136</vt:i4>
  </property>
</Properties>
</file>