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2" r:id="rId4"/>
  </p:sldMasterIdLst>
  <p:notesMasterIdLst>
    <p:notesMasterId r:id="rId19"/>
  </p:notesMasterIdLst>
  <p:handoutMasterIdLst>
    <p:handoutMasterId r:id="rId20"/>
  </p:handoutMasterIdLst>
  <p:sldIdLst>
    <p:sldId id="449" r:id="rId5"/>
    <p:sldId id="482" r:id="rId6"/>
    <p:sldId id="518" r:id="rId7"/>
    <p:sldId id="652" r:id="rId8"/>
    <p:sldId id="683" r:id="rId9"/>
    <p:sldId id="698" r:id="rId10"/>
    <p:sldId id="707" r:id="rId11"/>
    <p:sldId id="699" r:id="rId12"/>
    <p:sldId id="706" r:id="rId13"/>
    <p:sldId id="700" r:id="rId14"/>
    <p:sldId id="701" r:id="rId15"/>
    <p:sldId id="702" r:id="rId16"/>
    <p:sldId id="703" r:id="rId17"/>
    <p:sldId id="689" r:id="rId18"/>
  </p:sldIdLst>
  <p:sldSz cx="9144000" cy="6858000" type="letter"/>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41">
          <p15:clr>
            <a:srgbClr val="A4A3A4"/>
          </p15:clr>
        </p15:guide>
        <p15:guide id="2" pos="1216">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U User" initials="DAU" lastIdx="4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6"/>
    <a:srgbClr val="006600"/>
    <a:srgbClr val="0000FF"/>
    <a:srgbClr val="CC3300"/>
    <a:srgbClr val="FF6600"/>
    <a:srgbClr val="FF3300"/>
    <a:srgbClr val="004F8A"/>
    <a:srgbClr val="FFFFFF"/>
    <a:srgbClr val="F4E6D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80" autoAdjust="0"/>
    <p:restoredTop sz="83211" autoAdjust="0"/>
  </p:normalViewPr>
  <p:slideViewPr>
    <p:cSldViewPr snapToGrid="0">
      <p:cViewPr varScale="1">
        <p:scale>
          <a:sx n="62" d="100"/>
          <a:sy n="62" d="100"/>
        </p:scale>
        <p:origin x="1716" y="60"/>
      </p:cViewPr>
      <p:guideLst>
        <p:guide orient="horz" pos="2141"/>
        <p:guide pos="1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196" y="66"/>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1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634" y="4416099"/>
            <a:ext cx="5139134" cy="4183995"/>
          </a:xfrm>
          <a:prstGeom prst="rect">
            <a:avLst/>
          </a:prstGeom>
          <a:noFill/>
          <a:ln w="12700">
            <a:noFill/>
            <a:miter lim="800000"/>
            <a:headEnd/>
            <a:tailEnd/>
          </a:ln>
          <a:effectLst/>
        </p:spPr>
        <p:txBody>
          <a:bodyPr vert="horz" wrap="square" lIns="90945" tIns="44675" rIns="90945" bIns="44675"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87" name="Rectangle 3"/>
          <p:cNvSpPr>
            <a:spLocks noGrp="1" noRot="1" noChangeAspect="1" noChangeArrowheads="1" noTextEdit="1"/>
          </p:cNvSpPr>
          <p:nvPr>
            <p:ph type="sldImg" idx="2"/>
          </p:nvPr>
        </p:nvSpPr>
        <p:spPr bwMode="auto">
          <a:xfrm>
            <a:off x="1192213" y="704850"/>
            <a:ext cx="4629150" cy="3471863"/>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6528132" y="8896754"/>
            <a:ext cx="410766" cy="315107"/>
          </a:xfrm>
          <a:prstGeom prst="rect">
            <a:avLst/>
          </a:prstGeom>
          <a:noFill/>
          <a:ln w="12700">
            <a:noFill/>
            <a:miter lim="800000"/>
            <a:headEnd/>
            <a:tailEnd/>
          </a:ln>
          <a:effectLst/>
        </p:spPr>
        <p:txBody>
          <a:bodyPr wrap="none" lIns="90945" tIns="44675" rIns="90945" bIns="44675" anchor="ctr">
            <a:spAutoFit/>
          </a:bodyPr>
          <a:lstStyle/>
          <a:p>
            <a:pPr algn="r" defTabSz="918195" eaLnBrk="0" hangingPunct="0">
              <a:defRPr/>
            </a:pPr>
            <a:fld id="{3A78A561-B1A9-45E4-88F2-FBE6CE123AB3}" type="slidenum">
              <a:rPr lang="en-US" sz="1400" i="1">
                <a:latin typeface="Arial" pitchFamily="34" charset="0"/>
              </a:rPr>
              <a:pPr algn="r" defTabSz="918195" eaLnBrk="0" hangingPunct="0">
                <a:defRPr/>
              </a:pPr>
              <a:t>‹#›</a:t>
            </a:fld>
            <a:endParaRPr lang="en-US" sz="1400" i="1" dirty="0">
              <a:latin typeface="Arial" pitchFamily="34" charset="0"/>
            </a:endParaRPr>
          </a:p>
        </p:txBody>
      </p:sp>
    </p:spTree>
    <p:extLst>
      <p:ext uri="{BB962C8B-B14F-4D97-AF65-F5344CB8AC3E}">
        <p14:creationId xmlns:p14="http://schemas.microsoft.com/office/powerpoint/2010/main" val="1272915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a:spcAft>
                <a:spcPct val="25000"/>
              </a:spcAft>
            </a:pPr>
            <a:r>
              <a:rPr lang="en-US" sz="1000" dirty="0" smtClean="0"/>
              <a:t>The Department of Defense and specifically, USD(AT&amp;L), have been focused on Better Buying</a:t>
            </a:r>
            <a:r>
              <a:rPr lang="en-US" sz="1000" baseline="0" dirty="0" smtClean="0"/>
              <a:t> Power for some time.  This is the third iteration of the overall effort</a:t>
            </a:r>
            <a:r>
              <a:rPr lang="en-US" sz="1000" dirty="0" smtClean="0"/>
              <a:t> that focuses on obtaining better efficiencies and productivity in our Defense spending.</a:t>
            </a:r>
          </a:p>
          <a:p>
            <a:pPr>
              <a:spcAft>
                <a:spcPct val="25000"/>
              </a:spcAft>
            </a:pPr>
            <a:endParaRPr lang="en-US" sz="1000" dirty="0" smtClean="0"/>
          </a:p>
          <a:p>
            <a:pPr marL="0" marR="0" indent="0" algn="l" defTabSz="914400" rtl="0" eaLnBrk="0" fontAlgn="base" latinLnBrk="0" hangingPunct="0">
              <a:lnSpc>
                <a:spcPct val="100000"/>
              </a:lnSpc>
              <a:spcBef>
                <a:spcPct val="30000"/>
              </a:spcBef>
              <a:spcAft>
                <a:spcPct val="25000"/>
              </a:spcAft>
              <a:buClrTx/>
              <a:buSzTx/>
              <a:buFontTx/>
              <a:buNone/>
              <a:tabLst/>
              <a:defRPr/>
            </a:pPr>
            <a:r>
              <a:rPr lang="en-US" sz="1000" dirty="0" smtClean="0"/>
              <a:t>BBP 3.0 emphasizes</a:t>
            </a:r>
            <a:r>
              <a:rPr lang="en-US" sz="1000" baseline="0" dirty="0" smtClean="0"/>
              <a:t> innovation and technology, while continuing all the previous efforts to improve how we do business. </a:t>
            </a:r>
            <a:r>
              <a:rPr lang="en-US" sz="1000" dirty="0" smtClean="0"/>
              <a:t> </a:t>
            </a:r>
            <a:endParaRPr lang="en-US" sz="1000" baseline="0" dirty="0" smtClean="0"/>
          </a:p>
        </p:txBody>
      </p:sp>
    </p:spTree>
    <p:extLst>
      <p:ext uri="{BB962C8B-B14F-4D97-AF65-F5344CB8AC3E}">
        <p14:creationId xmlns:p14="http://schemas.microsoft.com/office/powerpoint/2010/main" val="273610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000" dirty="0" smtClean="0"/>
              <a:t>Beginning in 2010 and continuing today, Better Buying</a:t>
            </a:r>
            <a:r>
              <a:rPr lang="en-US" sz="1000" baseline="0" dirty="0" smtClean="0"/>
              <a:t> Power seeks </a:t>
            </a:r>
            <a:r>
              <a:rPr lang="en-US" sz="1000" dirty="0" smtClean="0"/>
              <a:t>the fundamental transformation of the DoD acquisition culture to one of efficiency</a:t>
            </a:r>
            <a:r>
              <a:rPr lang="en-US" sz="1000" baseline="0" dirty="0" smtClean="0"/>
              <a:t> and </a:t>
            </a:r>
            <a:r>
              <a:rPr lang="en-US" sz="1000" dirty="0" smtClean="0"/>
              <a:t>cost</a:t>
            </a:r>
            <a:r>
              <a:rPr lang="en-US" sz="1000" baseline="0" dirty="0" smtClean="0"/>
              <a:t> consciousness. BBP 3.0 looks at technical excellence and innovation.</a:t>
            </a:r>
            <a:endParaRPr lang="en-US" sz="1000" b="0" i="0" dirty="0" smtClean="0"/>
          </a:p>
          <a:p>
            <a:endParaRPr lang="en-US" b="1" i="1" dirty="0"/>
          </a:p>
        </p:txBody>
      </p:sp>
    </p:spTree>
    <p:extLst>
      <p:ext uri="{BB962C8B-B14F-4D97-AF65-F5344CB8AC3E}">
        <p14:creationId xmlns:p14="http://schemas.microsoft.com/office/powerpoint/2010/main" val="225856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2"/>
          <p:cNvSpPr>
            <a:spLocks noGrp="1"/>
          </p:cNvSpPr>
          <p:nvPr>
            <p:ph type="body" idx="1"/>
          </p:nvPr>
        </p:nvSpPr>
        <p:spPr>
          <a:xfrm>
            <a:off x="935633" y="4416099"/>
            <a:ext cx="5579467" cy="4183995"/>
          </a:xfrm>
        </p:spPr>
        <p:txBody>
          <a:bodyPr>
            <a:noAutofit/>
          </a:bodyPr>
          <a:lstStyle/>
          <a:p>
            <a:r>
              <a:rPr lang="en-US" sz="1000" b="1" dirty="0" smtClean="0"/>
              <a:t>Better </a:t>
            </a:r>
            <a:r>
              <a:rPr lang="en-US" sz="1000" b="1" dirty="0"/>
              <a:t>Buying Power (BBP) is the implementation of best practices to strengthen the Defense Department’s buying power, improve industry productivity, and provide an affordable, value-added military capability to the Warfighter. </a:t>
            </a:r>
            <a:r>
              <a:rPr lang="en-US" sz="1000" b="1" dirty="0" smtClean="0"/>
              <a:t> </a:t>
            </a:r>
            <a:r>
              <a:rPr lang="en-US" sz="1000" dirty="0" smtClean="0"/>
              <a:t>BBP starts with the fundamentals of </a:t>
            </a:r>
            <a:r>
              <a:rPr lang="en-US" sz="1000" dirty="0"/>
              <a:t>acquisition </a:t>
            </a:r>
            <a:r>
              <a:rPr lang="en-US" sz="1000" dirty="0" smtClean="0"/>
              <a:t>and</a:t>
            </a:r>
            <a:r>
              <a:rPr lang="en-US" sz="1000" baseline="0" dirty="0" smtClean="0"/>
              <a:t> reminds us to do the critical thinking </a:t>
            </a:r>
            <a:r>
              <a:rPr lang="en-US" sz="1000" dirty="0" smtClean="0"/>
              <a:t>to </a:t>
            </a:r>
            <a:r>
              <a:rPr lang="en-US" sz="1000" dirty="0"/>
              <a:t>achieve greater efficiencies </a:t>
            </a:r>
            <a:r>
              <a:rPr lang="en-US" sz="1000" dirty="0" smtClean="0"/>
              <a:t>in our programs. </a:t>
            </a:r>
            <a:r>
              <a:rPr lang="en-US" sz="1000" b="0" dirty="0" smtClean="0"/>
              <a:t>Significant progress has been made since BBP was first introduced. </a:t>
            </a:r>
            <a:r>
              <a:rPr lang="en-US" sz="1000" dirty="0" smtClean="0"/>
              <a:t>Affordability analysis is now part of the standard Defense Acquisition Board (DAB) planning process to facilitate investment decisions; Should-Cost estimates are being used as standard practice within the military Services; and competitive incentive contracts, services acquisitions, and small business opportunities are receiving greater attention and focus. Many initiatives that were first introduced will remain, while several new initiatives have been identified and are being added to address current fiscal realities. </a:t>
            </a:r>
          </a:p>
          <a:p>
            <a:endParaRPr lang="en-US" sz="1000" dirty="0" smtClean="0"/>
          </a:p>
          <a:p>
            <a:r>
              <a:rPr lang="en-US" sz="1000" b="1" dirty="0" smtClean="0"/>
              <a:t>BBP 3.0 builds on the earlier</a:t>
            </a:r>
            <a:r>
              <a:rPr lang="en-US" sz="1000" b="1" baseline="0" dirty="0" smtClean="0"/>
              <a:t> releases and focuses on building better products through innovation and technical excellence.</a:t>
            </a:r>
          </a:p>
          <a:p>
            <a:endParaRPr lang="en-US" sz="1000" b="1" baseline="0" dirty="0" smtClean="0"/>
          </a:p>
          <a:p>
            <a:r>
              <a:rPr lang="en-US" sz="1000" b="1" dirty="0" smtClean="0"/>
              <a:t>The </a:t>
            </a:r>
            <a:r>
              <a:rPr lang="en-US" sz="1000" b="1" dirty="0"/>
              <a:t>basic goal of BBP remains: deliver better value to the taxpayer and Warfighter by improving the way the Department does business. </a:t>
            </a:r>
            <a:endParaRPr lang="en-US" sz="1000" b="1" dirty="0" smtClean="0"/>
          </a:p>
          <a:p>
            <a:r>
              <a:rPr lang="en-US" sz="1000" b="0" dirty="0" smtClean="0"/>
              <a:t>BBP </a:t>
            </a:r>
            <a:r>
              <a:rPr lang="en-US" sz="1000" b="0" dirty="0"/>
              <a:t>3</a:t>
            </a:r>
            <a:r>
              <a:rPr lang="en-US" sz="1000" b="0" dirty="0" smtClean="0"/>
              <a:t>.0 </a:t>
            </a:r>
            <a:r>
              <a:rPr lang="en-US" sz="1000" b="0" dirty="0"/>
              <a:t>initiatives are organized into </a:t>
            </a:r>
            <a:r>
              <a:rPr lang="en-US" sz="1000" b="0" dirty="0" smtClean="0"/>
              <a:t>eight focus areas.</a:t>
            </a:r>
            <a:endParaRPr lang="en-US" sz="1000" b="0" dirty="0"/>
          </a:p>
          <a:p>
            <a:r>
              <a:rPr lang="en-US" sz="1000" b="1" dirty="0" smtClean="0"/>
              <a:t>	</a:t>
            </a:r>
          </a:p>
          <a:p>
            <a:r>
              <a:rPr lang="en-US" sz="1000" b="0" dirty="0" smtClean="0"/>
              <a:t>Each </a:t>
            </a:r>
            <a:r>
              <a:rPr lang="en-US" sz="1000" b="0" dirty="0"/>
              <a:t>initiative ensures that essential warfighting capabilities are delivered within the constraints of a declining defense budget by better managing the costs of acquisition. </a:t>
            </a:r>
            <a:endParaRPr lang="en-US" sz="1000" b="0" dirty="0" smtClean="0"/>
          </a:p>
          <a:p>
            <a:endParaRPr lang="en-US" sz="1000" b="0" dirty="0"/>
          </a:p>
        </p:txBody>
      </p:sp>
    </p:spTree>
    <p:extLst>
      <p:ext uri="{BB962C8B-B14F-4D97-AF65-F5344CB8AC3E}">
        <p14:creationId xmlns:p14="http://schemas.microsoft.com/office/powerpoint/2010/main" val="1365510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instructive to consider the initiatives within their larger focus areas</a:t>
            </a:r>
            <a:r>
              <a:rPr lang="en-US" baseline="0" dirty="0" smtClean="0"/>
              <a:t>; these focus areas are the broad themes of BBP 3.0</a:t>
            </a:r>
            <a:r>
              <a:rPr lang="en-US" dirty="0" smtClean="0"/>
              <a:t>. </a:t>
            </a:r>
          </a:p>
          <a:p>
            <a:r>
              <a:rPr lang="en-US" baseline="0" dirty="0" smtClean="0"/>
              <a:t>This briefing is organized around these focus areas and discusses some specific initiatives within these focus areas. </a:t>
            </a:r>
          </a:p>
          <a:p>
            <a:endParaRPr lang="en-US" dirty="0"/>
          </a:p>
        </p:txBody>
      </p:sp>
    </p:spTree>
    <p:extLst>
      <p:ext uri="{BB962C8B-B14F-4D97-AF65-F5344CB8AC3E}">
        <p14:creationId xmlns:p14="http://schemas.microsoft.com/office/powerpoint/2010/main" val="1445107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are all 34 initiatives of BBP 3.0 organized</a:t>
            </a:r>
            <a:r>
              <a:rPr lang="en-US" baseline="0" dirty="0" smtClean="0"/>
              <a:t> in 8 focus areas.  </a:t>
            </a:r>
          </a:p>
          <a:p>
            <a:endParaRPr lang="en-US" baseline="0" dirty="0" smtClean="0"/>
          </a:p>
          <a:p>
            <a:r>
              <a:rPr lang="en-US" dirty="0" smtClean="0"/>
              <a:t>Some of the 3.0 initiatives are a continuation</a:t>
            </a:r>
            <a:r>
              <a:rPr lang="en-US" baseline="0" dirty="0" smtClean="0"/>
              <a:t> from BBP 1.0 and BBP 2.0.  Those in green text on this slide are new in 3.0.</a:t>
            </a:r>
          </a:p>
        </p:txBody>
      </p:sp>
    </p:spTree>
    <p:extLst>
      <p:ext uri="{BB962C8B-B14F-4D97-AF65-F5344CB8AC3E}">
        <p14:creationId xmlns:p14="http://schemas.microsoft.com/office/powerpoint/2010/main" val="28253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938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72561" y="8831179"/>
            <a:ext cx="3037840" cy="465221"/>
          </a:xfrm>
          <a:prstGeom prst="rect">
            <a:avLst/>
          </a:prstGeom>
          <a:noFill/>
          <a:ln w="9525">
            <a:noFill/>
            <a:miter lim="800000"/>
            <a:headEnd/>
            <a:tailEnd/>
          </a:ln>
        </p:spPr>
        <p:txBody>
          <a:bodyPr lIns="94608" tIns="47306" rIns="94608" bIns="47306" anchor="b"/>
          <a:lstStyle/>
          <a:p>
            <a:pPr algn="r" defTabSz="946254"/>
            <a:fld id="{C27544C9-4AF4-467C-BDBB-F04E373314AD}" type="slidenum">
              <a:rPr lang="en-US" sz="1200">
                <a:solidFill>
                  <a:prstClr val="black"/>
                </a:solidFill>
                <a:latin typeface="Times New Roman" pitchFamily="18" charset="0"/>
              </a:rPr>
              <a:pPr algn="r" defTabSz="946254"/>
              <a:t>6</a:t>
            </a:fld>
            <a:endParaRPr lang="en-US" sz="1200" dirty="0">
              <a:solidFill>
                <a:prstClr val="black"/>
              </a:solidFill>
              <a:latin typeface="Times New Roman" pitchFamily="18" charset="0"/>
            </a:endParaRPr>
          </a:p>
        </p:txBody>
      </p:sp>
      <p:sp>
        <p:nvSpPr>
          <p:cNvPr id="55299" name="Rectangle 2"/>
          <p:cNvSpPr>
            <a:spLocks noGrp="1" noRot="1" noChangeAspect="1" noChangeArrowheads="1" noTextEdit="1"/>
          </p:cNvSpPr>
          <p:nvPr>
            <p:ph type="sldImg"/>
          </p:nvPr>
        </p:nvSpPr>
        <p:spPr>
          <a:xfrm>
            <a:off x="1182688" y="696913"/>
            <a:ext cx="4648200" cy="3486150"/>
          </a:xfrm>
          <a:ln/>
        </p:spPr>
      </p:sp>
      <p:sp>
        <p:nvSpPr>
          <p:cNvPr id="55300" name="Rectangle 3"/>
          <p:cNvSpPr>
            <a:spLocks noGrp="1" noChangeArrowheads="1"/>
          </p:cNvSpPr>
          <p:nvPr>
            <p:ph type="body" idx="1"/>
          </p:nvPr>
        </p:nvSpPr>
        <p:spPr>
          <a:xfrm>
            <a:off x="884414" y="4395537"/>
            <a:ext cx="5140960" cy="4183781"/>
          </a:xfrm>
          <a:noFill/>
          <a:ln/>
        </p:spPr>
        <p:txBody>
          <a:bodyPr lIns="93191" tIns="46596" rIns="93191" bIns="46596"/>
          <a:lstStyle/>
          <a:p>
            <a:pPr eaLnBrk="1" hangingPunct="1"/>
            <a:r>
              <a:rPr lang="en-US" dirty="0" smtClean="0"/>
              <a:t>The emphasis between Affordability and Should Cost changes throughout the program lifecycle.</a:t>
            </a:r>
          </a:p>
        </p:txBody>
      </p:sp>
    </p:spTree>
    <p:extLst>
      <p:ext uri="{BB962C8B-B14F-4D97-AF65-F5344CB8AC3E}">
        <p14:creationId xmlns:p14="http://schemas.microsoft.com/office/powerpoint/2010/main" val="4274652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From</a:t>
            </a:r>
            <a:r>
              <a:rPr lang="en-US" sz="1050" baseline="0" dirty="0" smtClean="0"/>
              <a:t> top to bottom, this slide depicts the general flow of determining contract type.  The top area represents the need to recognize and understand where the risks lie, across the contract type spectrum, for the Government and the Contractor.</a:t>
            </a:r>
          </a:p>
          <a:p>
            <a:r>
              <a:rPr lang="en-US" sz="1050" baseline="0" dirty="0" smtClean="0"/>
              <a:t>Next we need to explore the various factors to consider, as they pertain to cost, schedule, performance and the commensurate acceptable risk for each.</a:t>
            </a:r>
          </a:p>
          <a:p>
            <a:r>
              <a:rPr lang="en-US" sz="1050" baseline="0" dirty="0" smtClean="0"/>
              <a:t>Lastly, the defined acceptable risks are aligned with existing technology and manufacturing readiness levels and an acceptable contract type is assigned (market research and pre-solicitation conferences aid in this process).</a:t>
            </a:r>
          </a:p>
          <a:p>
            <a:endParaRPr lang="en-US" sz="105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dirty="0" smtClean="0"/>
              <a:t>References used in the compilation of this slide:  </a:t>
            </a:r>
            <a:endParaRPr lang="en-US" sz="1050" dirty="0" smtClean="0">
              <a:solidFill>
                <a:srgbClr val="00206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baseline="0" dirty="0" smtClean="0"/>
              <a:t>For more information on the cost accounting system, see FAR Part 42.  See FAR 42.302 (a)(12) which shows approval of an accounting system is one of the four contract administration functions that cannot be retained by the PCO (along with CAS administration, negotiation of FPRAs and establishment of final indirect and billing rates).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baseline="0" dirty="0" smtClean="0"/>
              <a:t>Also see DFARS 242.75 and the clause at DFARS 252.242-7006.  The DCAA website at www.dcaa.mil has a booklet for contractors that details the characteristics of good accounting system.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baseline="0" dirty="0" smtClean="0"/>
              <a:t>Do not confuse a contractor’s accounting system with cost accounting standards (CAS).  CAS is covered in FAR Part 30 as supplemented and 10 USC 9900.</a:t>
            </a:r>
          </a:p>
          <a:p>
            <a:endParaRPr lang="en-US" sz="1050" baseline="0" dirty="0" smtClean="0"/>
          </a:p>
          <a:p>
            <a:endParaRPr lang="en-US" sz="1050" baseline="0" dirty="0" smtClean="0"/>
          </a:p>
          <a:p>
            <a:endParaRPr lang="en-US" sz="1050" dirty="0"/>
          </a:p>
        </p:txBody>
      </p:sp>
    </p:spTree>
    <p:extLst>
      <p:ext uri="{BB962C8B-B14F-4D97-AF65-F5344CB8AC3E}">
        <p14:creationId xmlns:p14="http://schemas.microsoft.com/office/powerpoint/2010/main" val="1807986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281230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an-Title-page"/>
          <p:cNvPicPr>
            <a:picLocks noChangeAspect="1" noChangeArrowheads="1"/>
          </p:cNvPicPr>
          <p:nvPr/>
        </p:nvPicPr>
        <p:blipFill>
          <a:blip r:embed="rId2" cstate="print"/>
          <a:srcRect b="2986"/>
          <a:stretch>
            <a:fillRect/>
          </a:stretch>
        </p:blipFill>
        <p:spPr bwMode="auto">
          <a:xfrm>
            <a:off x="0" y="0"/>
            <a:ext cx="9144000" cy="6858000"/>
          </a:xfrm>
          <a:prstGeom prst="rect">
            <a:avLst/>
          </a:prstGeom>
          <a:noFill/>
          <a:ln w="9525">
            <a:noFill/>
            <a:miter lim="800000"/>
            <a:headEnd/>
            <a:tailEnd/>
          </a:ln>
        </p:spPr>
      </p:pic>
      <p:sp>
        <p:nvSpPr>
          <p:cNvPr id="186371" name="Rectangle 3"/>
          <p:cNvSpPr>
            <a:spLocks noGrp="1" noChangeArrowheads="1"/>
          </p:cNvSpPr>
          <p:nvPr>
            <p:ph type="ctrTitle"/>
          </p:nvPr>
        </p:nvSpPr>
        <p:spPr>
          <a:xfrm>
            <a:off x="685800" y="2590800"/>
            <a:ext cx="7772400" cy="1470025"/>
          </a:xfrm>
        </p:spPr>
        <p:txBody>
          <a:bodyPr/>
          <a:lstStyle>
            <a:lvl1pPr>
              <a:defRPr/>
            </a:lvl1pPr>
          </a:lstStyle>
          <a:p>
            <a:r>
              <a:rPr lang="en-US"/>
              <a:t>Click to edit Master title style</a:t>
            </a:r>
          </a:p>
        </p:txBody>
      </p:sp>
      <p:sp>
        <p:nvSpPr>
          <p:cNvPr id="186372" name="Rectangle 4"/>
          <p:cNvSpPr>
            <a:spLocks noGrp="1" noChangeArrowheads="1"/>
          </p:cNvSpPr>
          <p:nvPr>
            <p:ph type="subTitle" idx="1"/>
          </p:nvPr>
        </p:nvSpPr>
        <p:spPr>
          <a:xfrm>
            <a:off x="1371600" y="4267200"/>
            <a:ext cx="6400800" cy="1752600"/>
          </a:xfrm>
        </p:spPr>
        <p:txBody>
          <a:bodyPr/>
          <a:lstStyle>
            <a:lvl1pPr marL="0" indent="0" algn="ctr">
              <a:buFontTx/>
              <a:buNone/>
              <a:defRPr/>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0034" y="0"/>
            <a:ext cx="68580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511792" y="1314734"/>
            <a:ext cx="8229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86252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26" name="Picture 2" descr="D:\User\My Documents\Desktop\Untitled-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5087430"/>
            <a:ext cx="9152466" cy="1770570"/>
          </a:xfrm>
          <a:prstGeom prst="rect">
            <a:avLst/>
          </a:prstGeom>
          <a:solidFill>
            <a:sysClr val="window" lastClr="FFFFFF">
              <a:alpha val="4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7" name="Picture 2" descr="http://www.dau.mil/pubscats/PubsCats/images/DAU_Logo_wLegend_color_(1.5_inch).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0" y="68870"/>
            <a:ext cx="2438400" cy="13329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8466" y="5016310"/>
            <a:ext cx="9152466" cy="71120"/>
          </a:xfrm>
          <a:prstGeom prst="rect">
            <a:avLst/>
          </a:prstGeom>
          <a:solidFill>
            <a:srgbClr val="B8123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40642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690333"/>
      </p:ext>
    </p:extLst>
  </p:cSld>
  <p:clrMapOvr>
    <a:masterClrMapping/>
  </p:clrMapOvr>
  <p:transition>
    <p:cover dir="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979385"/>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an-gradient"/>
          <p:cNvPicPr>
            <a:picLocks noChangeAspect="1" noChangeArrowheads="1"/>
          </p:cNvPicPr>
          <p:nvPr/>
        </p:nvPicPr>
        <p:blipFill>
          <a:blip r:embed="rId9" cstate="print"/>
          <a:srcRect/>
          <a:stretch>
            <a:fillRect/>
          </a:stretch>
        </p:blipFill>
        <p:spPr bwMode="auto">
          <a:xfrm>
            <a:off x="0" y="0"/>
            <a:ext cx="9137650" cy="6853238"/>
          </a:xfrm>
          <a:prstGeom prst="rect">
            <a:avLst/>
          </a:prstGeom>
          <a:noFill/>
          <a:ln w="9525">
            <a:noFill/>
            <a:miter lim="800000"/>
            <a:headEnd/>
            <a:tailEnd/>
          </a:ln>
        </p:spPr>
      </p:pic>
      <p:sp>
        <p:nvSpPr>
          <p:cNvPr id="185347" name="Line 3"/>
          <p:cNvSpPr>
            <a:spLocks noChangeShapeType="1"/>
          </p:cNvSpPr>
          <p:nvPr/>
        </p:nvSpPr>
        <p:spPr bwMode="auto">
          <a:xfrm>
            <a:off x="0" y="1023938"/>
            <a:ext cx="9144000" cy="0"/>
          </a:xfrm>
          <a:prstGeom prst="line">
            <a:avLst/>
          </a:prstGeom>
          <a:noFill/>
          <a:ln w="28575">
            <a:solidFill>
              <a:srgbClr val="D21034"/>
            </a:solidFill>
            <a:round/>
            <a:headEnd/>
            <a:tailEnd/>
          </a:ln>
          <a:effectLst/>
        </p:spPr>
        <p:txBody>
          <a:bodyPr/>
          <a:lstStyle/>
          <a:p>
            <a:pPr algn="r">
              <a:defRPr/>
            </a:pPr>
            <a:endParaRPr lang="en-US" dirty="0">
              <a:latin typeface="Arial" pitchFamily="34" charset="0"/>
            </a:endParaRPr>
          </a:p>
        </p:txBody>
      </p:sp>
      <p:sp>
        <p:nvSpPr>
          <p:cNvPr id="185348" name="Line 4"/>
          <p:cNvSpPr>
            <a:spLocks noChangeShapeType="1"/>
          </p:cNvSpPr>
          <p:nvPr/>
        </p:nvSpPr>
        <p:spPr bwMode="auto">
          <a:xfrm>
            <a:off x="-6350" y="950913"/>
            <a:ext cx="9144000" cy="0"/>
          </a:xfrm>
          <a:prstGeom prst="line">
            <a:avLst/>
          </a:prstGeom>
          <a:noFill/>
          <a:ln w="57150">
            <a:solidFill>
              <a:srgbClr val="E4C191"/>
            </a:solidFill>
            <a:round/>
            <a:headEnd/>
            <a:tailEnd/>
          </a:ln>
          <a:effectLst/>
        </p:spPr>
        <p:txBody>
          <a:bodyPr/>
          <a:lstStyle/>
          <a:p>
            <a:pPr algn="r">
              <a:defRPr/>
            </a:pPr>
            <a:endParaRPr lang="en-US" dirty="0">
              <a:latin typeface="Arial" pitchFamily="34" charset="0"/>
            </a:endParaRPr>
          </a:p>
        </p:txBody>
      </p:sp>
      <p:sp>
        <p:nvSpPr>
          <p:cNvPr id="1029" name="Rectangle 5"/>
          <p:cNvSpPr>
            <a:spLocks noGrp="1" noChangeArrowheads="1"/>
          </p:cNvSpPr>
          <p:nvPr>
            <p:ph type="title"/>
          </p:nvPr>
        </p:nvSpPr>
        <p:spPr bwMode="auto">
          <a:xfrm>
            <a:off x="1905000" y="0"/>
            <a:ext cx="6858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Rectangle 6"/>
          <p:cNvSpPr>
            <a:spLocks noGrp="1" noChangeArrowheads="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extBox 1"/>
          <p:cNvSpPr txBox="1"/>
          <p:nvPr userDrawn="1"/>
        </p:nvSpPr>
        <p:spPr>
          <a:xfrm>
            <a:off x="8341102" y="6536266"/>
            <a:ext cx="735980" cy="261610"/>
          </a:xfrm>
          <a:prstGeom prst="rect">
            <a:avLst/>
          </a:prstGeom>
          <a:noFill/>
        </p:spPr>
        <p:txBody>
          <a:bodyPr wrap="square" rtlCol="0">
            <a:spAutoFit/>
          </a:bodyPr>
          <a:lstStyle/>
          <a:p>
            <a:fld id="{8EAB2454-7DB6-44A0-A74C-F6807F81A915}" type="slidenum">
              <a:rPr lang="en-US" sz="1100" smtClean="0"/>
              <a:t>‹#›</a:t>
            </a:fld>
            <a:endParaRPr lang="en-US" sz="1100" dirty="0"/>
          </a:p>
        </p:txBody>
      </p:sp>
    </p:spTree>
  </p:cSld>
  <p:clrMap bg1="lt1" tx1="dk1" bg2="lt2" tx2="dk2" accent1="accent1" accent2="accent2" accent3="accent3" accent4="accent4" accent5="accent5" accent6="accent6" hlink="hlink" folHlink="folHlink"/>
  <p:sldLayoutIdLst>
    <p:sldLayoutId id="2147484295" r:id="rId1"/>
    <p:sldLayoutId id="2147484296" r:id="rId2"/>
    <p:sldLayoutId id="2147484290" r:id="rId3"/>
    <p:sldLayoutId id="2147484299" r:id="rId4"/>
    <p:sldLayoutId id="2147484298" r:id="rId5"/>
    <p:sldLayoutId id="2147484301" r:id="rId6"/>
    <p:sldLayoutId id="2147484302"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Narrow" pitchFamily="34" charset="0"/>
        </a:defRPr>
      </a:lvl2pPr>
      <a:lvl3pPr algn="ctr" rtl="0" eaLnBrk="0" fontAlgn="base" hangingPunct="0">
        <a:spcBef>
          <a:spcPct val="0"/>
        </a:spcBef>
        <a:spcAft>
          <a:spcPct val="0"/>
        </a:spcAft>
        <a:defRPr sz="4000" b="1">
          <a:solidFill>
            <a:schemeClr val="tx2"/>
          </a:solidFill>
          <a:latin typeface="Arial Narrow" pitchFamily="34" charset="0"/>
        </a:defRPr>
      </a:lvl3pPr>
      <a:lvl4pPr algn="ctr" rtl="0" eaLnBrk="0" fontAlgn="base" hangingPunct="0">
        <a:spcBef>
          <a:spcPct val="0"/>
        </a:spcBef>
        <a:spcAft>
          <a:spcPct val="0"/>
        </a:spcAft>
        <a:defRPr sz="4000" b="1">
          <a:solidFill>
            <a:schemeClr val="tx2"/>
          </a:solidFill>
          <a:latin typeface="Arial Narrow" pitchFamily="34" charset="0"/>
        </a:defRPr>
      </a:lvl4pPr>
      <a:lvl5pPr algn="ctr" rtl="0" eaLnBrk="0" fontAlgn="base" hangingPunct="0">
        <a:spcBef>
          <a:spcPct val="0"/>
        </a:spcBef>
        <a:spcAft>
          <a:spcPct val="0"/>
        </a:spcAft>
        <a:defRPr sz="4000" b="1">
          <a:solidFill>
            <a:schemeClr val="tx2"/>
          </a:solidFill>
          <a:latin typeface="Arial Narrow" pitchFamily="34" charset="0"/>
        </a:defRPr>
      </a:lvl5pPr>
      <a:lvl6pPr marL="457200" algn="ctr" rtl="0" fontAlgn="base">
        <a:spcBef>
          <a:spcPct val="0"/>
        </a:spcBef>
        <a:spcAft>
          <a:spcPct val="0"/>
        </a:spcAft>
        <a:defRPr sz="4000" b="1">
          <a:solidFill>
            <a:schemeClr val="tx2"/>
          </a:solidFill>
          <a:latin typeface="Arial Narrow" pitchFamily="34" charset="0"/>
        </a:defRPr>
      </a:lvl6pPr>
      <a:lvl7pPr marL="914400" algn="ctr" rtl="0" fontAlgn="base">
        <a:spcBef>
          <a:spcPct val="0"/>
        </a:spcBef>
        <a:spcAft>
          <a:spcPct val="0"/>
        </a:spcAft>
        <a:defRPr sz="4000" b="1">
          <a:solidFill>
            <a:schemeClr val="tx2"/>
          </a:solidFill>
          <a:latin typeface="Arial Narrow" pitchFamily="34" charset="0"/>
        </a:defRPr>
      </a:lvl7pPr>
      <a:lvl8pPr marL="1371600" algn="ctr" rtl="0" fontAlgn="base">
        <a:spcBef>
          <a:spcPct val="0"/>
        </a:spcBef>
        <a:spcAft>
          <a:spcPct val="0"/>
        </a:spcAft>
        <a:defRPr sz="4000" b="1">
          <a:solidFill>
            <a:schemeClr val="tx2"/>
          </a:solidFill>
          <a:latin typeface="Arial Narrow" pitchFamily="34" charset="0"/>
        </a:defRPr>
      </a:lvl8pPr>
      <a:lvl9pPr marL="1828800" algn="ctr" rtl="0" fontAlgn="base">
        <a:spcBef>
          <a:spcPct val="0"/>
        </a:spcBef>
        <a:spcAft>
          <a:spcPct val="0"/>
        </a:spcAft>
        <a:defRPr sz="40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469899" y="5100340"/>
            <a:ext cx="8153401" cy="954107"/>
          </a:xfrm>
          <a:prstGeom prst="rect">
            <a:avLst/>
          </a:prstGeom>
          <a:noFill/>
          <a:ln w="9525">
            <a:noFill/>
            <a:miter lim="800000"/>
            <a:headEnd/>
            <a:tailEnd/>
          </a:ln>
        </p:spPr>
        <p:txBody>
          <a:bodyPr wrap="square">
            <a:spAutoFit/>
          </a:bodyPr>
          <a:lstStyle/>
          <a:p>
            <a:pPr algn="ctr"/>
            <a:r>
              <a:rPr lang="en-US" sz="2800" b="1" i="1" dirty="0" smtClean="0"/>
              <a:t>Achieving Dominant Capabilities through Technical Excellence and Innovation</a:t>
            </a:r>
            <a:endParaRPr lang="en-US" sz="2800" b="1" i="1" dirty="0"/>
          </a:p>
        </p:txBody>
      </p:sp>
      <p:sp>
        <p:nvSpPr>
          <p:cNvPr id="2" name="Rectangle 1"/>
          <p:cNvSpPr/>
          <p:nvPr/>
        </p:nvSpPr>
        <p:spPr bwMode="auto">
          <a:xfrm>
            <a:off x="1424939" y="3053436"/>
            <a:ext cx="6319520" cy="70212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
        <p:nvSpPr>
          <p:cNvPr id="3" name="Rounded Rectangle 2"/>
          <p:cNvSpPr/>
          <p:nvPr/>
        </p:nvSpPr>
        <p:spPr bwMode="auto">
          <a:xfrm>
            <a:off x="5282293" y="2865664"/>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
        <p:nvSpPr>
          <p:cNvPr id="4" name="Rounded Rectangle 3"/>
          <p:cNvSpPr/>
          <p:nvPr/>
        </p:nvSpPr>
        <p:spPr bwMode="auto">
          <a:xfrm>
            <a:off x="1359625" y="4131114"/>
            <a:ext cx="6319520" cy="646986"/>
          </a:xfrm>
          <a:prstGeom prst="round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hangingPunct="0"/>
            <a:r>
              <a:rPr lang="en-US" sz="3200" b="1" dirty="0">
                <a:solidFill>
                  <a:srgbClr val="000000"/>
                </a:solidFill>
                <a:cs typeface="Arial" pitchFamily="34" charset="0"/>
              </a:rPr>
              <a:t>Better Buying </a:t>
            </a:r>
            <a:r>
              <a:rPr lang="en-US" sz="3200" b="1" dirty="0" smtClean="0">
                <a:solidFill>
                  <a:srgbClr val="000000"/>
                </a:solidFill>
                <a:cs typeface="Arial" pitchFamily="34" charset="0"/>
              </a:rPr>
              <a:t>Power 3.0</a:t>
            </a:r>
          </a:p>
        </p:txBody>
      </p:sp>
    </p:spTree>
    <p:extLst>
      <p:ext uri="{BB962C8B-B14F-4D97-AF65-F5344CB8AC3E}">
        <p14:creationId xmlns:p14="http://schemas.microsoft.com/office/powerpoint/2010/main" val="29607867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71650" y="76200"/>
            <a:ext cx="7267575" cy="1157288"/>
          </a:xfrm>
          <a:prstGeom prst="rect">
            <a:avLst/>
          </a:prstGeom>
        </p:spPr>
        <p:txBody>
          <a:bodyPr/>
          <a:lstStyle>
            <a:lvl1pPr algn="ctr" rtl="0" eaLnBrk="0" fontAlgn="base" hangingPunct="0">
              <a:spcBef>
                <a:spcPct val="0"/>
              </a:spcBef>
              <a:spcAft>
                <a:spcPct val="0"/>
              </a:spcAft>
              <a:defRPr sz="3600" b="1">
                <a:solidFill>
                  <a:srgbClr val="000066"/>
                </a:solidFill>
                <a:latin typeface="+mj-lt"/>
                <a:ea typeface="+mj-ea"/>
                <a:cs typeface="+mj-cs"/>
              </a:defRPr>
            </a:lvl1pPr>
            <a:lvl2pPr algn="ctr" rtl="0" eaLnBrk="0" fontAlgn="base" hangingPunct="0">
              <a:spcBef>
                <a:spcPct val="0"/>
              </a:spcBef>
              <a:spcAft>
                <a:spcPct val="0"/>
              </a:spcAft>
              <a:defRPr sz="3600" b="1">
                <a:solidFill>
                  <a:srgbClr val="000066"/>
                </a:solidFill>
                <a:latin typeface="Tahoma" pitchFamily="34" charset="0"/>
              </a:defRPr>
            </a:lvl2pPr>
            <a:lvl3pPr algn="ctr" rtl="0" eaLnBrk="0" fontAlgn="base" hangingPunct="0">
              <a:spcBef>
                <a:spcPct val="0"/>
              </a:spcBef>
              <a:spcAft>
                <a:spcPct val="0"/>
              </a:spcAft>
              <a:defRPr sz="3600" b="1">
                <a:solidFill>
                  <a:srgbClr val="000066"/>
                </a:solidFill>
                <a:latin typeface="Tahoma" pitchFamily="34" charset="0"/>
              </a:defRPr>
            </a:lvl3pPr>
            <a:lvl4pPr algn="ctr" rtl="0" eaLnBrk="0" fontAlgn="base" hangingPunct="0">
              <a:spcBef>
                <a:spcPct val="0"/>
              </a:spcBef>
              <a:spcAft>
                <a:spcPct val="0"/>
              </a:spcAft>
              <a:defRPr sz="3600" b="1">
                <a:solidFill>
                  <a:srgbClr val="000066"/>
                </a:solidFill>
                <a:latin typeface="Tahoma" pitchFamily="34" charset="0"/>
              </a:defRPr>
            </a:lvl4pPr>
            <a:lvl5pPr algn="ctr" rtl="0" eaLnBrk="0" fontAlgn="base" hangingPunct="0">
              <a:spcBef>
                <a:spcPct val="0"/>
              </a:spcBef>
              <a:spcAft>
                <a:spcPct val="0"/>
              </a:spcAft>
              <a:defRPr sz="3600" b="1">
                <a:solidFill>
                  <a:srgbClr val="000066"/>
                </a:solidFill>
                <a:latin typeface="Tahoma" pitchFamily="34" charset="0"/>
              </a:defRPr>
            </a:lvl5pPr>
            <a:lvl6pPr marL="457200" algn="ctr" rtl="0" fontAlgn="base">
              <a:spcBef>
                <a:spcPct val="0"/>
              </a:spcBef>
              <a:spcAft>
                <a:spcPct val="0"/>
              </a:spcAft>
              <a:defRPr sz="3600" b="1">
                <a:solidFill>
                  <a:srgbClr val="000066"/>
                </a:solidFill>
                <a:latin typeface="Tahoma" pitchFamily="34" charset="0"/>
              </a:defRPr>
            </a:lvl6pPr>
            <a:lvl7pPr marL="914400" algn="ctr" rtl="0" fontAlgn="base">
              <a:spcBef>
                <a:spcPct val="0"/>
              </a:spcBef>
              <a:spcAft>
                <a:spcPct val="0"/>
              </a:spcAft>
              <a:defRPr sz="3600" b="1">
                <a:solidFill>
                  <a:srgbClr val="000066"/>
                </a:solidFill>
                <a:latin typeface="Tahoma" pitchFamily="34" charset="0"/>
              </a:defRPr>
            </a:lvl7pPr>
            <a:lvl8pPr marL="1371600" algn="ctr" rtl="0" fontAlgn="base">
              <a:spcBef>
                <a:spcPct val="0"/>
              </a:spcBef>
              <a:spcAft>
                <a:spcPct val="0"/>
              </a:spcAft>
              <a:defRPr sz="3600" b="1">
                <a:solidFill>
                  <a:srgbClr val="000066"/>
                </a:solidFill>
                <a:latin typeface="Tahoma" pitchFamily="34" charset="0"/>
              </a:defRPr>
            </a:lvl8pPr>
            <a:lvl9pPr marL="1828800" algn="ctr" rtl="0" fontAlgn="base">
              <a:spcBef>
                <a:spcPct val="0"/>
              </a:spcBef>
              <a:spcAft>
                <a:spcPct val="0"/>
              </a:spcAft>
              <a:defRPr sz="3600" b="1">
                <a:solidFill>
                  <a:srgbClr val="000066"/>
                </a:solidFill>
                <a:latin typeface="Tahoma" pitchFamily="34" charset="0"/>
              </a:defRPr>
            </a:lvl9pPr>
          </a:lstStyle>
          <a:p>
            <a:r>
              <a:rPr lang="en-US" sz="3200" dirty="0" smtClean="0">
                <a:solidFill>
                  <a:srgbClr val="002776"/>
                </a:solidFill>
              </a:rPr>
              <a:t>Better Buying Power 3.0        </a:t>
            </a:r>
            <a:r>
              <a:rPr lang="en-US" sz="3200" dirty="0" smtClean="0">
                <a:solidFill>
                  <a:schemeClr val="bg1"/>
                </a:solidFill>
              </a:rPr>
              <a:t>.</a:t>
            </a:r>
          </a:p>
          <a:p>
            <a:r>
              <a:rPr lang="en-US" sz="1800" dirty="0" smtClean="0">
                <a:solidFill>
                  <a:srgbClr val="002776"/>
                </a:solidFill>
              </a:rPr>
              <a:t>Achieving Dominant Capabilities through Technical Excellence and Innovation</a:t>
            </a:r>
            <a:endParaRPr lang="en-US" sz="1800" dirty="0">
              <a:solidFill>
                <a:srgbClr val="002776"/>
              </a:solidFill>
            </a:endParaRPr>
          </a:p>
        </p:txBody>
      </p:sp>
      <p:sp>
        <p:nvSpPr>
          <p:cNvPr id="3" name="Rectangle 2"/>
          <p:cNvSpPr/>
          <p:nvPr/>
        </p:nvSpPr>
        <p:spPr>
          <a:xfrm>
            <a:off x="219075" y="1110953"/>
            <a:ext cx="8696325" cy="4942379"/>
          </a:xfrm>
          <a:prstGeom prst="rect">
            <a:avLst/>
          </a:prstGeom>
        </p:spPr>
        <p:txBody>
          <a:bodyPr wrap="square">
            <a:spAutoFit/>
          </a:bodyPr>
          <a:lstStyle/>
          <a:p>
            <a:pPr marL="0" lvl="1" indent="0">
              <a:lnSpc>
                <a:spcPct val="85000"/>
              </a:lnSpc>
              <a:spcBef>
                <a:spcPts val="100"/>
              </a:spcBef>
              <a:buFont typeface="Arial" pitchFamily="34" charset="0"/>
              <a:buNone/>
              <a:defRPr/>
            </a:pPr>
            <a:r>
              <a:rPr lang="en-US" sz="1800" b="1" u="sng" dirty="0">
                <a:solidFill>
                  <a:srgbClr val="002776"/>
                </a:solidFill>
              </a:rPr>
              <a:t>Incentivize Innovation in Industry and Government</a:t>
            </a:r>
          </a:p>
          <a:p>
            <a:pPr marL="346075" lvl="1" indent="-228600">
              <a:lnSpc>
                <a:spcPct val="85000"/>
              </a:lnSpc>
              <a:spcBef>
                <a:spcPts val="100"/>
              </a:spcBef>
              <a:buFont typeface="Arial" pitchFamily="34" charset="0"/>
              <a:buChar char="•"/>
              <a:defRPr/>
            </a:pPr>
            <a:r>
              <a:rPr lang="en-US" sz="1800" b="1" dirty="0">
                <a:solidFill>
                  <a:srgbClr val="008000"/>
                </a:solidFill>
              </a:rPr>
              <a:t>Increase the use of  prototyping and </a:t>
            </a:r>
            <a:r>
              <a:rPr lang="en-US" sz="1800" b="1" dirty="0" smtClean="0">
                <a:solidFill>
                  <a:srgbClr val="008000"/>
                </a:solidFill>
              </a:rPr>
              <a:t>experimentation</a:t>
            </a:r>
          </a:p>
          <a:p>
            <a:pPr marL="346075" lvl="1" indent="-228600">
              <a:lnSpc>
                <a:spcPct val="85000"/>
              </a:lnSpc>
              <a:spcBef>
                <a:spcPts val="100"/>
              </a:spcBef>
              <a:buFont typeface="Arial" pitchFamily="34" charset="0"/>
              <a:buChar char="•"/>
              <a:defRPr/>
            </a:pPr>
            <a:endParaRPr lang="en-US" sz="1800" b="1" dirty="0">
              <a:solidFill>
                <a:srgbClr val="008000"/>
              </a:solidFill>
            </a:endParaRPr>
          </a:p>
          <a:p>
            <a:pPr marL="346075" lvl="1" indent="-228600">
              <a:lnSpc>
                <a:spcPct val="85000"/>
              </a:lnSpc>
              <a:spcBef>
                <a:spcPts val="100"/>
              </a:spcBef>
              <a:buFont typeface="Arial" pitchFamily="34" charset="0"/>
              <a:buChar char="•"/>
              <a:defRPr/>
            </a:pPr>
            <a:r>
              <a:rPr lang="en-US" sz="1800" b="1" dirty="0">
                <a:solidFill>
                  <a:srgbClr val="008000"/>
                </a:solidFill>
              </a:rPr>
              <a:t>Emphasize technology insertion and refresh in program planning </a:t>
            </a:r>
            <a:r>
              <a:rPr lang="en-US" sz="1800" i="1" dirty="0" smtClean="0">
                <a:solidFill>
                  <a:schemeClr val="bg1">
                    <a:lumMod val="50000"/>
                  </a:schemeClr>
                </a:solidFill>
              </a:rPr>
              <a:t>(Design </a:t>
            </a:r>
            <a:r>
              <a:rPr lang="en-US" sz="1800" i="1" dirty="0">
                <a:solidFill>
                  <a:schemeClr val="bg1">
                    <a:lumMod val="50000"/>
                  </a:schemeClr>
                </a:solidFill>
              </a:rPr>
              <a:t>our </a:t>
            </a:r>
            <a:r>
              <a:rPr lang="en-US" sz="1800" i="1" dirty="0" smtClean="0">
                <a:solidFill>
                  <a:schemeClr val="bg1">
                    <a:lumMod val="50000"/>
                  </a:schemeClr>
                </a:solidFill>
              </a:rPr>
              <a:t>acquisition programs </a:t>
            </a:r>
            <a:r>
              <a:rPr lang="en-US" sz="1800" i="1" dirty="0">
                <a:solidFill>
                  <a:schemeClr val="bg1">
                    <a:lumMod val="50000"/>
                  </a:schemeClr>
                </a:solidFill>
              </a:rPr>
              <a:t>plans to </a:t>
            </a:r>
            <a:r>
              <a:rPr lang="en-US" sz="1800" i="1" dirty="0" smtClean="0">
                <a:solidFill>
                  <a:schemeClr val="bg1">
                    <a:lumMod val="50000"/>
                  </a:schemeClr>
                </a:solidFill>
              </a:rPr>
              <a:t>support technology </a:t>
            </a:r>
            <a:r>
              <a:rPr lang="en-US" sz="1800" i="1" dirty="0">
                <a:solidFill>
                  <a:schemeClr val="bg1">
                    <a:lumMod val="50000"/>
                  </a:schemeClr>
                </a:solidFill>
              </a:rPr>
              <a:t>refresh cycles on a </a:t>
            </a:r>
            <a:r>
              <a:rPr lang="en-US" sz="1800" i="1" dirty="0" smtClean="0">
                <a:solidFill>
                  <a:schemeClr val="bg1">
                    <a:lumMod val="50000"/>
                  </a:schemeClr>
                </a:solidFill>
              </a:rPr>
              <a:t>more frequent time scale.)</a:t>
            </a:r>
            <a:endParaRPr lang="en-US" sz="1800" i="1" dirty="0">
              <a:solidFill>
                <a:schemeClr val="bg1">
                  <a:lumMod val="50000"/>
                </a:schemeClr>
              </a:solidFill>
            </a:endParaRPr>
          </a:p>
          <a:p>
            <a:pPr marL="117475" lvl="1" indent="0">
              <a:lnSpc>
                <a:spcPct val="85000"/>
              </a:lnSpc>
              <a:spcBef>
                <a:spcPts val="100"/>
              </a:spcBef>
              <a:buNone/>
              <a:defRPr/>
            </a:pPr>
            <a:endParaRPr lang="en-US" sz="1800" dirty="0">
              <a:solidFill>
                <a:srgbClr val="008000"/>
              </a:solidFill>
            </a:endParaRPr>
          </a:p>
          <a:p>
            <a:pPr marL="346075" lvl="1" indent="-228600">
              <a:lnSpc>
                <a:spcPct val="85000"/>
              </a:lnSpc>
              <a:spcBef>
                <a:spcPts val="100"/>
              </a:spcBef>
              <a:buFont typeface="Arial" pitchFamily="34" charset="0"/>
              <a:buChar char="•"/>
              <a:defRPr/>
            </a:pPr>
            <a:r>
              <a:rPr lang="en-US" sz="1800" b="1" dirty="0">
                <a:solidFill>
                  <a:srgbClr val="002776"/>
                </a:solidFill>
              </a:rPr>
              <a:t>Use</a:t>
            </a:r>
            <a:r>
              <a:rPr lang="en-US" sz="1800" dirty="0">
                <a:solidFill>
                  <a:srgbClr val="002776"/>
                </a:solidFill>
              </a:rPr>
              <a:t> </a:t>
            </a:r>
            <a:r>
              <a:rPr lang="en-US" sz="1800" b="1" dirty="0">
                <a:solidFill>
                  <a:srgbClr val="008000"/>
                </a:solidFill>
              </a:rPr>
              <a:t>Modular</a:t>
            </a:r>
            <a:r>
              <a:rPr lang="en-US" sz="1800" dirty="0"/>
              <a:t> </a:t>
            </a:r>
            <a:r>
              <a:rPr lang="en-US" sz="1800" b="1" dirty="0">
                <a:solidFill>
                  <a:srgbClr val="002776"/>
                </a:solidFill>
              </a:rPr>
              <a:t>Open Systems Architecture to stimulate innovation </a:t>
            </a:r>
            <a:endParaRPr lang="en-US" sz="1800" dirty="0"/>
          </a:p>
          <a:p>
            <a:pPr marL="117475" lvl="1" indent="0">
              <a:lnSpc>
                <a:spcPct val="85000"/>
              </a:lnSpc>
              <a:spcBef>
                <a:spcPts val="100"/>
              </a:spcBef>
              <a:buNone/>
              <a:defRPr/>
            </a:pPr>
            <a:endParaRPr lang="en-US" sz="1800" b="1" dirty="0"/>
          </a:p>
          <a:p>
            <a:pPr marL="346075" lvl="1" indent="-228600">
              <a:lnSpc>
                <a:spcPct val="85000"/>
              </a:lnSpc>
              <a:spcBef>
                <a:spcPts val="100"/>
              </a:spcBef>
              <a:buFont typeface="Arial" pitchFamily="34" charset="0"/>
              <a:buChar char="•"/>
              <a:defRPr/>
            </a:pPr>
            <a:r>
              <a:rPr lang="en-US" sz="1800" b="1" dirty="0">
                <a:solidFill>
                  <a:srgbClr val="008000"/>
                </a:solidFill>
              </a:rPr>
              <a:t>Increase the return </a:t>
            </a:r>
            <a:r>
              <a:rPr lang="en-US" sz="1800" b="1" dirty="0" smtClean="0">
                <a:solidFill>
                  <a:srgbClr val="008000"/>
                </a:solidFill>
              </a:rPr>
              <a:t>on and access to small business research and development </a:t>
            </a:r>
            <a:r>
              <a:rPr lang="en-US" sz="1800" i="1" dirty="0" smtClean="0">
                <a:solidFill>
                  <a:schemeClr val="bg1">
                    <a:lumMod val="50000"/>
                  </a:schemeClr>
                </a:solidFill>
              </a:rPr>
              <a:t>(Ensure DoD makes it as easy as possible for small businesses to work with DoD.)</a:t>
            </a:r>
            <a:endParaRPr lang="en-US" sz="1800" i="1" dirty="0">
              <a:solidFill>
                <a:schemeClr val="bg1">
                  <a:lumMod val="50000"/>
                </a:schemeClr>
              </a:solidFill>
            </a:endParaRPr>
          </a:p>
          <a:p>
            <a:pPr marL="346075" lvl="1" indent="-228600">
              <a:lnSpc>
                <a:spcPct val="85000"/>
              </a:lnSpc>
              <a:spcBef>
                <a:spcPts val="100"/>
              </a:spcBef>
              <a:buFont typeface="Arial" pitchFamily="34" charset="0"/>
              <a:buChar char="•"/>
              <a:defRPr/>
            </a:pPr>
            <a:endParaRPr lang="en-US" sz="1800" dirty="0">
              <a:solidFill>
                <a:srgbClr val="008000"/>
              </a:solidFill>
            </a:endParaRPr>
          </a:p>
          <a:p>
            <a:pPr marL="346075" lvl="1" indent="-228600">
              <a:lnSpc>
                <a:spcPct val="85000"/>
              </a:lnSpc>
              <a:spcBef>
                <a:spcPts val="100"/>
              </a:spcBef>
              <a:buFont typeface="Arial" pitchFamily="34" charset="0"/>
              <a:buChar char="•"/>
              <a:defRPr/>
            </a:pPr>
            <a:r>
              <a:rPr lang="en-US" sz="1800" b="1" dirty="0">
                <a:solidFill>
                  <a:srgbClr val="008000"/>
                </a:solidFill>
              </a:rPr>
              <a:t>Provide draft technical requirements to industry early and involve industry in funded concept definition </a:t>
            </a:r>
            <a:r>
              <a:rPr lang="en-US" sz="1800" i="1" dirty="0" smtClean="0">
                <a:solidFill>
                  <a:schemeClr val="bg1">
                    <a:lumMod val="50000"/>
                  </a:schemeClr>
                </a:solidFill>
              </a:rPr>
              <a:t>(DoD needs to communicate with industry as much as possible up until the final RFP is released.) </a:t>
            </a:r>
            <a:endParaRPr lang="en-US" sz="1800" i="1" dirty="0">
              <a:solidFill>
                <a:schemeClr val="bg1">
                  <a:lumMod val="50000"/>
                </a:schemeClr>
              </a:solidFill>
            </a:endParaRPr>
          </a:p>
          <a:p>
            <a:pPr marL="117475" lvl="1" indent="0">
              <a:lnSpc>
                <a:spcPct val="85000"/>
              </a:lnSpc>
              <a:spcBef>
                <a:spcPts val="100"/>
              </a:spcBef>
              <a:buNone/>
              <a:defRPr/>
            </a:pPr>
            <a:endParaRPr lang="en-US" sz="1800" i="1" dirty="0">
              <a:solidFill>
                <a:schemeClr val="bg1">
                  <a:lumMod val="50000"/>
                </a:schemeClr>
              </a:solidFill>
            </a:endParaRPr>
          </a:p>
          <a:p>
            <a:pPr marL="346075" lvl="1" indent="-228600">
              <a:lnSpc>
                <a:spcPct val="85000"/>
              </a:lnSpc>
              <a:spcBef>
                <a:spcPts val="100"/>
              </a:spcBef>
              <a:buFont typeface="Arial" pitchFamily="34" charset="0"/>
              <a:buChar char="•"/>
              <a:defRPr/>
            </a:pPr>
            <a:r>
              <a:rPr lang="en-US" sz="1800" b="1" dirty="0">
                <a:solidFill>
                  <a:srgbClr val="008000"/>
                </a:solidFill>
              </a:rPr>
              <a:t>Provide clear </a:t>
            </a:r>
            <a:r>
              <a:rPr lang="en-US" sz="1800" b="1" dirty="0" smtClean="0">
                <a:solidFill>
                  <a:srgbClr val="008000"/>
                </a:solidFill>
              </a:rPr>
              <a:t>and objective “best </a:t>
            </a:r>
            <a:r>
              <a:rPr lang="en-US" sz="1800" b="1" dirty="0">
                <a:solidFill>
                  <a:srgbClr val="008000"/>
                </a:solidFill>
              </a:rPr>
              <a:t>value” definitions </a:t>
            </a:r>
            <a:r>
              <a:rPr lang="en-US" sz="1800" b="1" dirty="0" smtClean="0">
                <a:solidFill>
                  <a:srgbClr val="008000"/>
                </a:solidFill>
              </a:rPr>
              <a:t>to </a:t>
            </a:r>
            <a:r>
              <a:rPr lang="en-US" sz="1800" b="1" dirty="0">
                <a:solidFill>
                  <a:srgbClr val="008000"/>
                </a:solidFill>
              </a:rPr>
              <a:t>industry </a:t>
            </a:r>
            <a:r>
              <a:rPr lang="en-US" sz="1800" i="1" dirty="0" smtClean="0">
                <a:solidFill>
                  <a:schemeClr val="bg1">
                    <a:lumMod val="50000"/>
                  </a:schemeClr>
                </a:solidFill>
              </a:rPr>
              <a:t>(</a:t>
            </a:r>
            <a:r>
              <a:rPr lang="en-US" sz="1800" i="1" dirty="0">
                <a:solidFill>
                  <a:schemeClr val="bg1">
                    <a:lumMod val="50000"/>
                  </a:schemeClr>
                </a:solidFill>
              </a:rPr>
              <a:t>P</a:t>
            </a:r>
            <a:r>
              <a:rPr lang="en-US" sz="1800" i="1" dirty="0" smtClean="0">
                <a:solidFill>
                  <a:schemeClr val="bg1">
                    <a:lumMod val="50000"/>
                  </a:schemeClr>
                </a:solidFill>
              </a:rPr>
              <a:t>rovide </a:t>
            </a:r>
            <a:r>
              <a:rPr lang="en-US" sz="1800" i="1" dirty="0">
                <a:solidFill>
                  <a:schemeClr val="bg1">
                    <a:lumMod val="50000"/>
                  </a:schemeClr>
                </a:solidFill>
              </a:rPr>
              <a:t>industry with info on the monetary value of performance that exceeds the minimally acceptable or threshold </a:t>
            </a:r>
            <a:r>
              <a:rPr lang="en-US" sz="1800" i="1" dirty="0" smtClean="0">
                <a:solidFill>
                  <a:schemeClr val="bg1">
                    <a:lumMod val="50000"/>
                  </a:schemeClr>
                </a:solidFill>
              </a:rPr>
              <a:t>levels.)</a:t>
            </a:r>
            <a:endParaRPr lang="en-US" sz="1800" i="1" dirty="0">
              <a:solidFill>
                <a:schemeClr val="bg1">
                  <a:lumMod val="50000"/>
                </a:schemeClr>
              </a:solidFill>
            </a:endParaRPr>
          </a:p>
        </p:txBody>
      </p:sp>
    </p:spTree>
    <p:extLst>
      <p:ext uri="{BB962C8B-B14F-4D97-AF65-F5344CB8AC3E}">
        <p14:creationId xmlns:p14="http://schemas.microsoft.com/office/powerpoint/2010/main" val="308568643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71650" y="76200"/>
            <a:ext cx="7267575" cy="1157288"/>
          </a:xfrm>
          <a:prstGeom prst="rect">
            <a:avLst/>
          </a:prstGeom>
        </p:spPr>
        <p:txBody>
          <a:bodyPr/>
          <a:lstStyle>
            <a:lvl1pPr algn="ctr" rtl="0" eaLnBrk="0" fontAlgn="base" hangingPunct="0">
              <a:spcBef>
                <a:spcPct val="0"/>
              </a:spcBef>
              <a:spcAft>
                <a:spcPct val="0"/>
              </a:spcAft>
              <a:defRPr sz="3600" b="1">
                <a:solidFill>
                  <a:srgbClr val="000066"/>
                </a:solidFill>
                <a:latin typeface="+mj-lt"/>
                <a:ea typeface="+mj-ea"/>
                <a:cs typeface="+mj-cs"/>
              </a:defRPr>
            </a:lvl1pPr>
            <a:lvl2pPr algn="ctr" rtl="0" eaLnBrk="0" fontAlgn="base" hangingPunct="0">
              <a:spcBef>
                <a:spcPct val="0"/>
              </a:spcBef>
              <a:spcAft>
                <a:spcPct val="0"/>
              </a:spcAft>
              <a:defRPr sz="3600" b="1">
                <a:solidFill>
                  <a:srgbClr val="000066"/>
                </a:solidFill>
                <a:latin typeface="Tahoma" pitchFamily="34" charset="0"/>
              </a:defRPr>
            </a:lvl2pPr>
            <a:lvl3pPr algn="ctr" rtl="0" eaLnBrk="0" fontAlgn="base" hangingPunct="0">
              <a:spcBef>
                <a:spcPct val="0"/>
              </a:spcBef>
              <a:spcAft>
                <a:spcPct val="0"/>
              </a:spcAft>
              <a:defRPr sz="3600" b="1">
                <a:solidFill>
                  <a:srgbClr val="000066"/>
                </a:solidFill>
                <a:latin typeface="Tahoma" pitchFamily="34" charset="0"/>
              </a:defRPr>
            </a:lvl3pPr>
            <a:lvl4pPr algn="ctr" rtl="0" eaLnBrk="0" fontAlgn="base" hangingPunct="0">
              <a:spcBef>
                <a:spcPct val="0"/>
              </a:spcBef>
              <a:spcAft>
                <a:spcPct val="0"/>
              </a:spcAft>
              <a:defRPr sz="3600" b="1">
                <a:solidFill>
                  <a:srgbClr val="000066"/>
                </a:solidFill>
                <a:latin typeface="Tahoma" pitchFamily="34" charset="0"/>
              </a:defRPr>
            </a:lvl4pPr>
            <a:lvl5pPr algn="ctr" rtl="0" eaLnBrk="0" fontAlgn="base" hangingPunct="0">
              <a:spcBef>
                <a:spcPct val="0"/>
              </a:spcBef>
              <a:spcAft>
                <a:spcPct val="0"/>
              </a:spcAft>
              <a:defRPr sz="3600" b="1">
                <a:solidFill>
                  <a:srgbClr val="000066"/>
                </a:solidFill>
                <a:latin typeface="Tahoma" pitchFamily="34" charset="0"/>
              </a:defRPr>
            </a:lvl5pPr>
            <a:lvl6pPr marL="457200" algn="ctr" rtl="0" fontAlgn="base">
              <a:spcBef>
                <a:spcPct val="0"/>
              </a:spcBef>
              <a:spcAft>
                <a:spcPct val="0"/>
              </a:spcAft>
              <a:defRPr sz="3600" b="1">
                <a:solidFill>
                  <a:srgbClr val="000066"/>
                </a:solidFill>
                <a:latin typeface="Tahoma" pitchFamily="34" charset="0"/>
              </a:defRPr>
            </a:lvl6pPr>
            <a:lvl7pPr marL="914400" algn="ctr" rtl="0" fontAlgn="base">
              <a:spcBef>
                <a:spcPct val="0"/>
              </a:spcBef>
              <a:spcAft>
                <a:spcPct val="0"/>
              </a:spcAft>
              <a:defRPr sz="3600" b="1">
                <a:solidFill>
                  <a:srgbClr val="000066"/>
                </a:solidFill>
                <a:latin typeface="Tahoma" pitchFamily="34" charset="0"/>
              </a:defRPr>
            </a:lvl7pPr>
            <a:lvl8pPr marL="1371600" algn="ctr" rtl="0" fontAlgn="base">
              <a:spcBef>
                <a:spcPct val="0"/>
              </a:spcBef>
              <a:spcAft>
                <a:spcPct val="0"/>
              </a:spcAft>
              <a:defRPr sz="3600" b="1">
                <a:solidFill>
                  <a:srgbClr val="000066"/>
                </a:solidFill>
                <a:latin typeface="Tahoma" pitchFamily="34" charset="0"/>
              </a:defRPr>
            </a:lvl8pPr>
            <a:lvl9pPr marL="1828800" algn="ctr" rtl="0" fontAlgn="base">
              <a:spcBef>
                <a:spcPct val="0"/>
              </a:spcBef>
              <a:spcAft>
                <a:spcPct val="0"/>
              </a:spcAft>
              <a:defRPr sz="3600" b="1">
                <a:solidFill>
                  <a:srgbClr val="000066"/>
                </a:solidFill>
                <a:latin typeface="Tahoma" pitchFamily="34" charset="0"/>
              </a:defRPr>
            </a:lvl9pPr>
          </a:lstStyle>
          <a:p>
            <a:r>
              <a:rPr lang="en-US" sz="3200" dirty="0" smtClean="0">
                <a:solidFill>
                  <a:srgbClr val="002776"/>
                </a:solidFill>
              </a:rPr>
              <a:t>Better Buying Power 3.0        </a:t>
            </a:r>
            <a:r>
              <a:rPr lang="en-US" sz="3200" dirty="0" smtClean="0">
                <a:solidFill>
                  <a:schemeClr val="bg1"/>
                </a:solidFill>
              </a:rPr>
              <a:t>.</a:t>
            </a:r>
          </a:p>
          <a:p>
            <a:r>
              <a:rPr lang="en-US" sz="1800" dirty="0" smtClean="0">
                <a:solidFill>
                  <a:srgbClr val="002776"/>
                </a:solidFill>
              </a:rPr>
              <a:t>Achieving Dominant Capabilities through Technical Excellence and Innovation</a:t>
            </a:r>
            <a:endParaRPr lang="en-US" sz="1800" dirty="0">
              <a:solidFill>
                <a:srgbClr val="002776"/>
              </a:solidFill>
            </a:endParaRPr>
          </a:p>
        </p:txBody>
      </p:sp>
      <p:sp>
        <p:nvSpPr>
          <p:cNvPr id="3" name="Rectangle 2"/>
          <p:cNvSpPr/>
          <p:nvPr/>
        </p:nvSpPr>
        <p:spPr>
          <a:xfrm>
            <a:off x="219077" y="1110953"/>
            <a:ext cx="6086474" cy="5126532"/>
          </a:xfrm>
          <a:prstGeom prst="rect">
            <a:avLst/>
          </a:prstGeom>
        </p:spPr>
        <p:txBody>
          <a:bodyPr wrap="square">
            <a:spAutoFit/>
          </a:bodyPr>
          <a:lstStyle/>
          <a:p>
            <a:pPr marL="0" lvl="1">
              <a:lnSpc>
                <a:spcPct val="85000"/>
              </a:lnSpc>
              <a:spcBef>
                <a:spcPts val="100"/>
              </a:spcBef>
              <a:buFont typeface="Arial" pitchFamily="34" charset="0"/>
              <a:buNone/>
              <a:defRPr/>
            </a:pPr>
            <a:r>
              <a:rPr lang="en-US" sz="1800" b="1" u="sng" dirty="0">
                <a:solidFill>
                  <a:srgbClr val="002776"/>
                </a:solidFill>
              </a:rPr>
              <a:t>Eliminate Unproductive Processes and Bureaucracy</a:t>
            </a:r>
          </a:p>
          <a:p>
            <a:pPr marL="346075" lvl="1" indent="-228600">
              <a:lnSpc>
                <a:spcPct val="85000"/>
              </a:lnSpc>
              <a:spcBef>
                <a:spcPts val="100"/>
              </a:spcBef>
              <a:buFont typeface="Arial" pitchFamily="34" charset="0"/>
              <a:buChar char="•"/>
              <a:defRPr/>
            </a:pPr>
            <a:r>
              <a:rPr lang="en-US" sz="1800" b="1" dirty="0">
                <a:solidFill>
                  <a:srgbClr val="002776"/>
                </a:solidFill>
              </a:rPr>
              <a:t>Emphasize </a:t>
            </a:r>
            <a:r>
              <a:rPr lang="en-US" sz="1800" b="1" dirty="0" smtClean="0">
                <a:solidFill>
                  <a:srgbClr val="002776"/>
                </a:solidFill>
              </a:rPr>
              <a:t>acquisition chain of command responsibility</a:t>
            </a:r>
            <a:r>
              <a:rPr lang="en-US" sz="1800" b="1" dirty="0">
                <a:solidFill>
                  <a:srgbClr val="002776"/>
                </a:solidFill>
              </a:rPr>
              <a:t>, authority, and accountability </a:t>
            </a:r>
            <a:endParaRPr lang="en-US" sz="1800" b="1" i="1" dirty="0" smtClean="0">
              <a:solidFill>
                <a:schemeClr val="bg1">
                  <a:lumMod val="50000"/>
                </a:schemeClr>
              </a:solidFill>
            </a:endParaRPr>
          </a:p>
          <a:p>
            <a:pPr marL="117475" lvl="1">
              <a:lnSpc>
                <a:spcPct val="85000"/>
              </a:lnSpc>
              <a:spcBef>
                <a:spcPts val="100"/>
              </a:spcBef>
              <a:defRPr/>
            </a:pPr>
            <a:endParaRPr lang="en-US" sz="1800" dirty="0">
              <a:solidFill>
                <a:srgbClr val="000000"/>
              </a:solidFill>
            </a:endParaRPr>
          </a:p>
          <a:p>
            <a:pPr marL="346075" lvl="1" indent="-228600">
              <a:lnSpc>
                <a:spcPct val="85000"/>
              </a:lnSpc>
              <a:spcBef>
                <a:spcPts val="100"/>
              </a:spcBef>
              <a:buFont typeface="Arial" pitchFamily="34" charset="0"/>
              <a:buChar char="•"/>
              <a:defRPr/>
            </a:pPr>
            <a:r>
              <a:rPr lang="en-US" sz="1800" b="1" dirty="0">
                <a:solidFill>
                  <a:srgbClr val="002776"/>
                </a:solidFill>
              </a:rPr>
              <a:t>Reduce cycle times while ensuring sound investments </a:t>
            </a:r>
            <a:r>
              <a:rPr lang="en-US" sz="1800" i="1" dirty="0" smtClean="0">
                <a:solidFill>
                  <a:schemeClr val="bg1">
                    <a:lumMod val="50000"/>
                  </a:schemeClr>
                </a:solidFill>
              </a:rPr>
              <a:t>(New </a:t>
            </a:r>
            <a:r>
              <a:rPr lang="en-US" sz="1800" i="1" dirty="0" err="1" smtClean="0">
                <a:solidFill>
                  <a:schemeClr val="bg1">
                    <a:lumMod val="50000"/>
                  </a:schemeClr>
                </a:solidFill>
              </a:rPr>
              <a:t>DoDI</a:t>
            </a:r>
            <a:r>
              <a:rPr lang="en-US" sz="1800" i="1" dirty="0" smtClean="0">
                <a:solidFill>
                  <a:schemeClr val="bg1">
                    <a:lumMod val="50000"/>
                  </a:schemeClr>
                </a:solidFill>
              </a:rPr>
              <a:t> 5000.02  allows a high degree of tailoring to accept </a:t>
            </a:r>
            <a:r>
              <a:rPr lang="en-US" sz="1800" i="1" dirty="0">
                <a:solidFill>
                  <a:schemeClr val="bg1">
                    <a:lumMod val="50000"/>
                  </a:schemeClr>
                </a:solidFill>
              </a:rPr>
              <a:t>risk </a:t>
            </a:r>
            <a:r>
              <a:rPr lang="en-US" sz="1800" i="1" dirty="0" smtClean="0">
                <a:solidFill>
                  <a:schemeClr val="bg1">
                    <a:lumMod val="50000"/>
                  </a:schemeClr>
                </a:solidFill>
              </a:rPr>
              <a:t>and reduce “time to market.”  </a:t>
            </a:r>
            <a:r>
              <a:rPr lang="en-US" sz="1800" i="1" dirty="0">
                <a:solidFill>
                  <a:schemeClr val="bg1">
                    <a:lumMod val="50000"/>
                  </a:schemeClr>
                </a:solidFill>
              </a:rPr>
              <a:t>In addition, </a:t>
            </a:r>
            <a:r>
              <a:rPr lang="en-US" sz="1800" i="1" dirty="0" smtClean="0">
                <a:solidFill>
                  <a:schemeClr val="bg1">
                    <a:lumMod val="50000"/>
                  </a:schemeClr>
                </a:solidFill>
              </a:rPr>
              <a:t>some </a:t>
            </a:r>
            <a:r>
              <a:rPr lang="en-US" sz="1800" i="1" dirty="0">
                <a:solidFill>
                  <a:schemeClr val="bg1">
                    <a:lumMod val="50000"/>
                  </a:schemeClr>
                </a:solidFill>
              </a:rPr>
              <a:t>of the successful rapid acquisition initiatives used to support ops in Iraq &amp; Afghanistan </a:t>
            </a:r>
            <a:r>
              <a:rPr lang="en-US" sz="1800" i="1" dirty="0" smtClean="0">
                <a:solidFill>
                  <a:schemeClr val="bg1">
                    <a:lumMod val="50000"/>
                  </a:schemeClr>
                </a:solidFill>
              </a:rPr>
              <a:t>will be integrated into </a:t>
            </a:r>
            <a:r>
              <a:rPr lang="en-US" sz="1800" i="1" dirty="0">
                <a:solidFill>
                  <a:schemeClr val="bg1">
                    <a:lumMod val="50000"/>
                  </a:schemeClr>
                </a:solidFill>
              </a:rPr>
              <a:t>our standard </a:t>
            </a:r>
            <a:r>
              <a:rPr lang="en-US" sz="1800" i="1" dirty="0" smtClean="0">
                <a:solidFill>
                  <a:schemeClr val="bg1">
                    <a:lumMod val="50000"/>
                  </a:schemeClr>
                </a:solidFill>
              </a:rPr>
              <a:t>practices.)</a:t>
            </a:r>
            <a:endParaRPr lang="en-US" sz="1800" i="1" dirty="0">
              <a:solidFill>
                <a:schemeClr val="bg1">
                  <a:lumMod val="50000"/>
                </a:schemeClr>
              </a:solidFill>
            </a:endParaRPr>
          </a:p>
          <a:p>
            <a:pPr marL="117475" lvl="1">
              <a:lnSpc>
                <a:spcPct val="85000"/>
              </a:lnSpc>
              <a:spcBef>
                <a:spcPts val="100"/>
              </a:spcBef>
              <a:defRPr/>
            </a:pPr>
            <a:endParaRPr lang="en-US" sz="1800" dirty="0">
              <a:solidFill>
                <a:srgbClr val="000000"/>
              </a:solidFill>
            </a:endParaRPr>
          </a:p>
          <a:p>
            <a:pPr marL="346075" lvl="1" indent="-228600">
              <a:lnSpc>
                <a:spcPct val="85000"/>
              </a:lnSpc>
              <a:spcBef>
                <a:spcPts val="100"/>
              </a:spcBef>
              <a:buFont typeface="Arial" pitchFamily="34" charset="0"/>
              <a:buChar char="•"/>
              <a:defRPr/>
            </a:pPr>
            <a:r>
              <a:rPr lang="en-US" sz="1800" b="1" dirty="0">
                <a:solidFill>
                  <a:srgbClr val="008000"/>
                </a:solidFill>
              </a:rPr>
              <a:t>Streamline documentation requirements and staff reviews </a:t>
            </a:r>
            <a:r>
              <a:rPr lang="en-US" sz="1800" i="1" dirty="0" smtClean="0">
                <a:solidFill>
                  <a:schemeClr val="bg1">
                    <a:lumMod val="50000"/>
                  </a:schemeClr>
                </a:solidFill>
              </a:rPr>
              <a:t>(Excessive management time is spent supporting staff reviews instead of focusing on program execution.)</a:t>
            </a:r>
          </a:p>
          <a:p>
            <a:pPr marL="346075" lvl="1" indent="-228600">
              <a:lnSpc>
                <a:spcPct val="85000"/>
              </a:lnSpc>
              <a:spcBef>
                <a:spcPts val="100"/>
              </a:spcBef>
              <a:buFont typeface="Arial" pitchFamily="34" charset="0"/>
              <a:buChar char="•"/>
              <a:defRPr/>
            </a:pPr>
            <a:endParaRPr lang="en-US" sz="1800" i="1" dirty="0">
              <a:solidFill>
                <a:schemeClr val="bg1">
                  <a:lumMod val="50000"/>
                </a:schemeClr>
              </a:solidFill>
            </a:endParaRPr>
          </a:p>
          <a:p>
            <a:pPr marL="346075" lvl="1" indent="-228600">
              <a:lnSpc>
                <a:spcPct val="85000"/>
              </a:lnSpc>
              <a:spcBef>
                <a:spcPts val="100"/>
              </a:spcBef>
              <a:buFont typeface="Arial" pitchFamily="34" charset="0"/>
              <a:buChar char="•"/>
              <a:defRPr/>
            </a:pPr>
            <a:r>
              <a:rPr lang="en-US" sz="1800" b="1" dirty="0" smtClean="0">
                <a:solidFill>
                  <a:srgbClr val="006600"/>
                </a:solidFill>
              </a:rPr>
              <a:t>Remove</a:t>
            </a:r>
            <a:r>
              <a:rPr lang="en-US" sz="1800" b="1" dirty="0" smtClean="0">
                <a:solidFill>
                  <a:srgbClr val="002776"/>
                </a:solidFill>
              </a:rPr>
              <a:t> unproductive requirements imposed on industry </a:t>
            </a:r>
            <a:r>
              <a:rPr lang="en-US" sz="1800" i="1" dirty="0" smtClean="0">
                <a:solidFill>
                  <a:schemeClr val="bg1">
                    <a:lumMod val="50000"/>
                  </a:schemeClr>
                </a:solidFill>
              </a:rPr>
              <a:t>(We will establish a single threshold for both Earned Value </a:t>
            </a:r>
            <a:r>
              <a:rPr lang="en-US" sz="1800" i="1" dirty="0" err="1" smtClean="0">
                <a:solidFill>
                  <a:schemeClr val="bg1">
                    <a:lumMod val="50000"/>
                  </a:schemeClr>
                </a:solidFill>
              </a:rPr>
              <a:t>Mgt</a:t>
            </a:r>
            <a:r>
              <a:rPr lang="en-US" sz="1800" i="1" dirty="0" smtClean="0">
                <a:solidFill>
                  <a:schemeClr val="bg1">
                    <a:lumMod val="50000"/>
                  </a:schemeClr>
                </a:solidFill>
              </a:rPr>
              <a:t> compliance reviews and ongoing system surveillance at $100M.)</a:t>
            </a:r>
            <a:endParaRPr lang="en-US" sz="1800" i="1" dirty="0">
              <a:solidFill>
                <a:schemeClr val="bg1">
                  <a:lumMod val="50000"/>
                </a:schemeClr>
              </a:solidFill>
            </a:endParaRPr>
          </a:p>
        </p:txBody>
      </p:sp>
      <p:pic>
        <p:nvPicPr>
          <p:cNvPr id="2050" name="Picture 2" descr="D:\User\My Documents\My Pictures\bureaucra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775" y="1055845"/>
            <a:ext cx="2943225" cy="38997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10212" y="4408350"/>
            <a:ext cx="3738563" cy="615553"/>
          </a:xfrm>
          <a:prstGeom prst="rect">
            <a:avLst/>
          </a:prstGeom>
          <a:solidFill>
            <a:schemeClr val="bg1"/>
          </a:solidFill>
        </p:spPr>
        <p:txBody>
          <a:bodyPr wrap="square" rtlCol="0">
            <a:spAutoFit/>
          </a:bodyPr>
          <a:lstStyle/>
          <a:p>
            <a:pPr algn="ctr"/>
            <a:r>
              <a:rPr lang="en-US" sz="1700" dirty="0" smtClean="0">
                <a:latin typeface="Tunga" panose="020B0502040204020203" pitchFamily="34" charset="0"/>
                <a:cs typeface="Tunga" panose="020B0502040204020203" pitchFamily="34" charset="0"/>
              </a:rPr>
              <a:t>It’s the Latest Government Guidance on ‘Managing Paperwork for Small Businesses’</a:t>
            </a:r>
            <a:endParaRPr lang="en-US" sz="1700" dirty="0">
              <a:latin typeface="Tunga" panose="020B0502040204020203" pitchFamily="34" charset="0"/>
              <a:cs typeface="Tunga" panose="020B0502040204020203" pitchFamily="34" charset="0"/>
            </a:endParaRPr>
          </a:p>
        </p:txBody>
      </p:sp>
    </p:spTree>
    <p:extLst>
      <p:ext uri="{BB962C8B-B14F-4D97-AF65-F5344CB8AC3E}">
        <p14:creationId xmlns:p14="http://schemas.microsoft.com/office/powerpoint/2010/main" val="122938225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71650" y="76200"/>
            <a:ext cx="7267575" cy="1157288"/>
          </a:xfrm>
          <a:prstGeom prst="rect">
            <a:avLst/>
          </a:prstGeom>
        </p:spPr>
        <p:txBody>
          <a:bodyPr/>
          <a:lstStyle>
            <a:lvl1pPr algn="ctr" rtl="0" eaLnBrk="0" fontAlgn="base" hangingPunct="0">
              <a:spcBef>
                <a:spcPct val="0"/>
              </a:spcBef>
              <a:spcAft>
                <a:spcPct val="0"/>
              </a:spcAft>
              <a:defRPr sz="3600" b="1">
                <a:solidFill>
                  <a:srgbClr val="000066"/>
                </a:solidFill>
                <a:latin typeface="+mj-lt"/>
                <a:ea typeface="+mj-ea"/>
                <a:cs typeface="+mj-cs"/>
              </a:defRPr>
            </a:lvl1pPr>
            <a:lvl2pPr algn="ctr" rtl="0" eaLnBrk="0" fontAlgn="base" hangingPunct="0">
              <a:spcBef>
                <a:spcPct val="0"/>
              </a:spcBef>
              <a:spcAft>
                <a:spcPct val="0"/>
              </a:spcAft>
              <a:defRPr sz="3600" b="1">
                <a:solidFill>
                  <a:srgbClr val="000066"/>
                </a:solidFill>
                <a:latin typeface="Tahoma" pitchFamily="34" charset="0"/>
              </a:defRPr>
            </a:lvl2pPr>
            <a:lvl3pPr algn="ctr" rtl="0" eaLnBrk="0" fontAlgn="base" hangingPunct="0">
              <a:spcBef>
                <a:spcPct val="0"/>
              </a:spcBef>
              <a:spcAft>
                <a:spcPct val="0"/>
              </a:spcAft>
              <a:defRPr sz="3600" b="1">
                <a:solidFill>
                  <a:srgbClr val="000066"/>
                </a:solidFill>
                <a:latin typeface="Tahoma" pitchFamily="34" charset="0"/>
              </a:defRPr>
            </a:lvl3pPr>
            <a:lvl4pPr algn="ctr" rtl="0" eaLnBrk="0" fontAlgn="base" hangingPunct="0">
              <a:spcBef>
                <a:spcPct val="0"/>
              </a:spcBef>
              <a:spcAft>
                <a:spcPct val="0"/>
              </a:spcAft>
              <a:defRPr sz="3600" b="1">
                <a:solidFill>
                  <a:srgbClr val="000066"/>
                </a:solidFill>
                <a:latin typeface="Tahoma" pitchFamily="34" charset="0"/>
              </a:defRPr>
            </a:lvl4pPr>
            <a:lvl5pPr algn="ctr" rtl="0" eaLnBrk="0" fontAlgn="base" hangingPunct="0">
              <a:spcBef>
                <a:spcPct val="0"/>
              </a:spcBef>
              <a:spcAft>
                <a:spcPct val="0"/>
              </a:spcAft>
              <a:defRPr sz="3600" b="1">
                <a:solidFill>
                  <a:srgbClr val="000066"/>
                </a:solidFill>
                <a:latin typeface="Tahoma" pitchFamily="34" charset="0"/>
              </a:defRPr>
            </a:lvl5pPr>
            <a:lvl6pPr marL="457200" algn="ctr" rtl="0" fontAlgn="base">
              <a:spcBef>
                <a:spcPct val="0"/>
              </a:spcBef>
              <a:spcAft>
                <a:spcPct val="0"/>
              </a:spcAft>
              <a:defRPr sz="3600" b="1">
                <a:solidFill>
                  <a:srgbClr val="000066"/>
                </a:solidFill>
                <a:latin typeface="Tahoma" pitchFamily="34" charset="0"/>
              </a:defRPr>
            </a:lvl6pPr>
            <a:lvl7pPr marL="914400" algn="ctr" rtl="0" fontAlgn="base">
              <a:spcBef>
                <a:spcPct val="0"/>
              </a:spcBef>
              <a:spcAft>
                <a:spcPct val="0"/>
              </a:spcAft>
              <a:defRPr sz="3600" b="1">
                <a:solidFill>
                  <a:srgbClr val="000066"/>
                </a:solidFill>
                <a:latin typeface="Tahoma" pitchFamily="34" charset="0"/>
              </a:defRPr>
            </a:lvl7pPr>
            <a:lvl8pPr marL="1371600" algn="ctr" rtl="0" fontAlgn="base">
              <a:spcBef>
                <a:spcPct val="0"/>
              </a:spcBef>
              <a:spcAft>
                <a:spcPct val="0"/>
              </a:spcAft>
              <a:defRPr sz="3600" b="1">
                <a:solidFill>
                  <a:srgbClr val="000066"/>
                </a:solidFill>
                <a:latin typeface="Tahoma" pitchFamily="34" charset="0"/>
              </a:defRPr>
            </a:lvl8pPr>
            <a:lvl9pPr marL="1828800" algn="ctr" rtl="0" fontAlgn="base">
              <a:spcBef>
                <a:spcPct val="0"/>
              </a:spcBef>
              <a:spcAft>
                <a:spcPct val="0"/>
              </a:spcAft>
              <a:defRPr sz="3600" b="1">
                <a:solidFill>
                  <a:srgbClr val="000066"/>
                </a:solidFill>
                <a:latin typeface="Tahoma" pitchFamily="34" charset="0"/>
              </a:defRPr>
            </a:lvl9pPr>
          </a:lstStyle>
          <a:p>
            <a:r>
              <a:rPr lang="en-US" sz="3200" dirty="0" smtClean="0">
                <a:solidFill>
                  <a:srgbClr val="002776"/>
                </a:solidFill>
              </a:rPr>
              <a:t>Better Buying Power 3.0        </a:t>
            </a:r>
            <a:r>
              <a:rPr lang="en-US" sz="3200" dirty="0" smtClean="0">
                <a:solidFill>
                  <a:schemeClr val="bg1"/>
                </a:solidFill>
              </a:rPr>
              <a:t>.</a:t>
            </a:r>
          </a:p>
          <a:p>
            <a:r>
              <a:rPr lang="en-US" sz="1800" dirty="0" smtClean="0">
                <a:solidFill>
                  <a:srgbClr val="002776"/>
                </a:solidFill>
              </a:rPr>
              <a:t>Achieving Dominant Capabilities through Technical Excellence and Innovation</a:t>
            </a:r>
            <a:endParaRPr lang="en-US" sz="1800" dirty="0">
              <a:solidFill>
                <a:srgbClr val="002776"/>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7149" y="1110955"/>
            <a:ext cx="1381125" cy="1872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19075" y="1110953"/>
            <a:ext cx="8496300" cy="5818003"/>
          </a:xfrm>
          <a:prstGeom prst="rect">
            <a:avLst/>
          </a:prstGeom>
        </p:spPr>
        <p:txBody>
          <a:bodyPr wrap="square">
            <a:spAutoFit/>
          </a:bodyPr>
          <a:lstStyle/>
          <a:p>
            <a:pPr marL="228600" lvl="1" indent="-228600">
              <a:lnSpc>
                <a:spcPct val="85000"/>
              </a:lnSpc>
              <a:spcBef>
                <a:spcPts val="100"/>
              </a:spcBef>
              <a:defRPr/>
            </a:pPr>
            <a:r>
              <a:rPr lang="en-US" sz="1800" b="1" u="sng" dirty="0">
                <a:solidFill>
                  <a:srgbClr val="002776"/>
                </a:solidFill>
              </a:rPr>
              <a:t>Promote Effective Competition</a:t>
            </a:r>
          </a:p>
          <a:p>
            <a:pPr marL="346075" lvl="1" indent="-228600">
              <a:lnSpc>
                <a:spcPct val="85000"/>
              </a:lnSpc>
              <a:spcBef>
                <a:spcPts val="100"/>
              </a:spcBef>
              <a:buFont typeface="Arial" pitchFamily="34" charset="0"/>
              <a:buChar char="•"/>
              <a:defRPr/>
            </a:pPr>
            <a:r>
              <a:rPr lang="en-US" sz="1800" b="1" dirty="0">
                <a:solidFill>
                  <a:srgbClr val="002776"/>
                </a:solidFill>
              </a:rPr>
              <a:t>Create  and maintain competitive environments </a:t>
            </a:r>
            <a:endParaRPr lang="en-US" sz="1800" b="1" i="1" dirty="0">
              <a:solidFill>
                <a:schemeClr val="bg1">
                  <a:lumMod val="50000"/>
                </a:schemeClr>
              </a:solidFill>
            </a:endParaRPr>
          </a:p>
          <a:p>
            <a:pPr marL="117475" lvl="1">
              <a:lnSpc>
                <a:spcPct val="85000"/>
              </a:lnSpc>
              <a:spcBef>
                <a:spcPts val="100"/>
              </a:spcBef>
              <a:defRPr/>
            </a:pPr>
            <a:endParaRPr lang="en-US" sz="1600" dirty="0">
              <a:solidFill>
                <a:srgbClr val="000000"/>
              </a:solidFill>
            </a:endParaRPr>
          </a:p>
          <a:p>
            <a:pPr marL="346075" lvl="1" indent="-228600">
              <a:lnSpc>
                <a:spcPct val="85000"/>
              </a:lnSpc>
              <a:spcBef>
                <a:spcPts val="100"/>
              </a:spcBef>
              <a:buFont typeface="Arial" pitchFamily="34" charset="0"/>
              <a:buChar char="•"/>
              <a:defRPr/>
            </a:pPr>
            <a:r>
              <a:rPr lang="en-US" sz="1800" b="1" dirty="0">
                <a:solidFill>
                  <a:srgbClr val="008000"/>
                </a:solidFill>
              </a:rPr>
              <a:t>Improve </a:t>
            </a:r>
            <a:r>
              <a:rPr lang="en-US" sz="1800" b="1" dirty="0" smtClean="0">
                <a:solidFill>
                  <a:srgbClr val="008000"/>
                </a:solidFill>
              </a:rPr>
              <a:t>DoD outreach for technology and products from global    markets </a:t>
            </a:r>
            <a:r>
              <a:rPr lang="en-US" sz="1800" i="1" dirty="0" smtClean="0">
                <a:solidFill>
                  <a:schemeClr val="bg1">
                    <a:lumMod val="50000"/>
                  </a:schemeClr>
                </a:solidFill>
                <a:latin typeface="Arial" panose="020B0604020202020204" pitchFamily="34" charset="0"/>
                <a:cs typeface="Arial" panose="020B0604020202020204" pitchFamily="34" charset="0"/>
              </a:rPr>
              <a:t>(…investments </a:t>
            </a:r>
            <a:r>
              <a:rPr lang="en-US" sz="1800" i="1" dirty="0">
                <a:solidFill>
                  <a:schemeClr val="bg1">
                    <a:lumMod val="50000"/>
                  </a:schemeClr>
                </a:solidFill>
                <a:latin typeface="Arial" panose="020B0604020202020204" pitchFamily="34" charset="0"/>
                <a:cs typeface="Arial" panose="020B0604020202020204" pitchFamily="34" charset="0"/>
              </a:rPr>
              <a:t>in cooperative research, </a:t>
            </a:r>
            <a:r>
              <a:rPr lang="en-US" sz="1800" i="1" dirty="0" smtClean="0">
                <a:solidFill>
                  <a:schemeClr val="bg1">
                    <a:lumMod val="50000"/>
                  </a:schemeClr>
                </a:solidFill>
                <a:latin typeface="Arial" panose="020B0604020202020204" pitchFamily="34" charset="0"/>
                <a:cs typeface="Arial" panose="020B0604020202020204" pitchFamily="34" charset="0"/>
              </a:rPr>
              <a:t>co-development</a:t>
            </a:r>
            <a:r>
              <a:rPr lang="en-US" sz="1800" i="1" dirty="0">
                <a:solidFill>
                  <a:schemeClr val="bg1">
                    <a:lumMod val="50000"/>
                  </a:schemeClr>
                </a:solidFill>
                <a:latin typeface="Arial" panose="020B0604020202020204" pitchFamily="34" charset="0"/>
                <a:cs typeface="Arial" panose="020B0604020202020204" pitchFamily="34" charset="0"/>
              </a:rPr>
              <a:t>, </a:t>
            </a:r>
            <a:r>
              <a:rPr lang="en-US" sz="1800" i="1" dirty="0" smtClean="0">
                <a:solidFill>
                  <a:schemeClr val="bg1">
                    <a:lumMod val="50000"/>
                  </a:schemeClr>
                </a:solidFill>
                <a:latin typeface="Arial" panose="020B0604020202020204" pitchFamily="34" charset="0"/>
                <a:cs typeface="Arial" panose="020B0604020202020204" pitchFamily="34" charset="0"/>
              </a:rPr>
              <a:t>             and </a:t>
            </a:r>
            <a:r>
              <a:rPr lang="en-US" sz="1800" i="1" dirty="0">
                <a:solidFill>
                  <a:schemeClr val="bg1">
                    <a:lumMod val="50000"/>
                  </a:schemeClr>
                </a:solidFill>
                <a:latin typeface="Arial" panose="020B0604020202020204" pitchFamily="34" charset="0"/>
                <a:cs typeface="Arial" panose="020B0604020202020204" pitchFamily="34" charset="0"/>
              </a:rPr>
              <a:t>co-production may also provide </a:t>
            </a:r>
            <a:r>
              <a:rPr lang="en-US" sz="1800" i="1" dirty="0" smtClean="0">
                <a:solidFill>
                  <a:schemeClr val="bg1">
                    <a:lumMod val="50000"/>
                  </a:schemeClr>
                </a:solidFill>
                <a:latin typeface="Arial" panose="020B0604020202020204" pitchFamily="34" charset="0"/>
                <a:cs typeface="Arial" panose="020B0604020202020204" pitchFamily="34" charset="0"/>
              </a:rPr>
              <a:t>better products for our               warfighters at </a:t>
            </a:r>
            <a:r>
              <a:rPr lang="en-US" sz="1800" i="1" dirty="0">
                <a:solidFill>
                  <a:schemeClr val="bg1">
                    <a:lumMod val="50000"/>
                  </a:schemeClr>
                </a:solidFill>
                <a:latin typeface="Arial" panose="020B0604020202020204" pitchFamily="34" charset="0"/>
                <a:cs typeface="Arial" panose="020B0604020202020204" pitchFamily="34" charset="0"/>
              </a:rPr>
              <a:t>reduced </a:t>
            </a:r>
            <a:r>
              <a:rPr lang="en-US" sz="1800" i="1" dirty="0" smtClean="0">
                <a:solidFill>
                  <a:schemeClr val="bg1">
                    <a:lumMod val="50000"/>
                  </a:schemeClr>
                </a:solidFill>
                <a:latin typeface="Arial" panose="020B0604020202020204" pitchFamily="34" charset="0"/>
                <a:cs typeface="Arial" panose="020B0604020202020204" pitchFamily="34" charset="0"/>
              </a:rPr>
              <a:t>cost.)</a:t>
            </a:r>
          </a:p>
          <a:p>
            <a:pPr marL="346075" lvl="1" indent="-228600">
              <a:lnSpc>
                <a:spcPct val="85000"/>
              </a:lnSpc>
              <a:spcBef>
                <a:spcPts val="100"/>
              </a:spcBef>
              <a:buFont typeface="Arial" pitchFamily="34" charset="0"/>
              <a:buChar char="•"/>
              <a:defRPr/>
            </a:pPr>
            <a:endParaRPr lang="en-US" sz="1600" i="1" dirty="0" smtClean="0">
              <a:solidFill>
                <a:schemeClr val="bg1">
                  <a:lumMod val="50000"/>
                </a:schemeClr>
              </a:solidFill>
            </a:endParaRPr>
          </a:p>
          <a:p>
            <a:pPr marL="346075" lvl="1" indent="-228600">
              <a:lnSpc>
                <a:spcPct val="85000"/>
              </a:lnSpc>
              <a:spcBef>
                <a:spcPts val="100"/>
              </a:spcBef>
              <a:buFont typeface="Arial" pitchFamily="34" charset="0"/>
              <a:buChar char="•"/>
              <a:defRPr/>
            </a:pPr>
            <a:r>
              <a:rPr lang="en-US" sz="1800" b="1" dirty="0" smtClean="0">
                <a:solidFill>
                  <a:srgbClr val="002776"/>
                </a:solidFill>
              </a:rPr>
              <a:t>Increase small business participation, including through more effective use of market research</a:t>
            </a:r>
          </a:p>
          <a:p>
            <a:pPr marL="346075" lvl="1" indent="-228600">
              <a:lnSpc>
                <a:spcPct val="85000"/>
              </a:lnSpc>
              <a:spcBef>
                <a:spcPts val="100"/>
              </a:spcBef>
              <a:buFont typeface="Arial" pitchFamily="34" charset="0"/>
              <a:buChar char="•"/>
              <a:defRPr/>
            </a:pPr>
            <a:endParaRPr lang="en-US" sz="1600" i="1" dirty="0">
              <a:solidFill>
                <a:schemeClr val="bg1">
                  <a:lumMod val="50000"/>
                </a:schemeClr>
              </a:solidFill>
            </a:endParaRPr>
          </a:p>
          <a:p>
            <a:pPr marL="228600" lvl="1" indent="-228600">
              <a:lnSpc>
                <a:spcPct val="85000"/>
              </a:lnSpc>
              <a:spcBef>
                <a:spcPts val="100"/>
              </a:spcBef>
              <a:defRPr/>
            </a:pPr>
            <a:r>
              <a:rPr lang="en-US" sz="1800" b="1" u="sng" dirty="0">
                <a:solidFill>
                  <a:srgbClr val="002776"/>
                </a:solidFill>
              </a:rPr>
              <a:t>Improve Tradecraft in Acquisition of Services</a:t>
            </a:r>
          </a:p>
          <a:p>
            <a:pPr marL="114300" lvl="1">
              <a:lnSpc>
                <a:spcPct val="85000"/>
              </a:lnSpc>
              <a:spcBef>
                <a:spcPts val="100"/>
              </a:spcBef>
              <a:defRPr/>
            </a:pPr>
            <a:endParaRPr lang="en-US" sz="1600" b="1" dirty="0">
              <a:solidFill>
                <a:srgbClr val="002776"/>
              </a:solidFill>
            </a:endParaRPr>
          </a:p>
          <a:p>
            <a:pPr marL="346075" lvl="1" indent="-228600">
              <a:lnSpc>
                <a:spcPct val="85000"/>
              </a:lnSpc>
              <a:spcBef>
                <a:spcPts val="100"/>
              </a:spcBef>
              <a:buFont typeface="Arial" pitchFamily="34" charset="0"/>
              <a:buChar char="•"/>
              <a:defRPr/>
            </a:pPr>
            <a:r>
              <a:rPr lang="en-US" sz="1800" b="1" dirty="0">
                <a:solidFill>
                  <a:srgbClr val="002776"/>
                </a:solidFill>
              </a:rPr>
              <a:t>Strengthen contract management outside the normal acquisition chain </a:t>
            </a:r>
            <a:r>
              <a:rPr lang="en-US" sz="1800" b="1" dirty="0" smtClean="0">
                <a:solidFill>
                  <a:srgbClr val="002776"/>
                </a:solidFill>
              </a:rPr>
              <a:t>– installations, etc. </a:t>
            </a:r>
          </a:p>
          <a:p>
            <a:pPr marL="346075" lvl="1" indent="-228600">
              <a:lnSpc>
                <a:spcPct val="85000"/>
              </a:lnSpc>
              <a:spcBef>
                <a:spcPts val="100"/>
              </a:spcBef>
              <a:buFont typeface="Arial" pitchFamily="34" charset="0"/>
              <a:buChar char="•"/>
              <a:defRPr/>
            </a:pPr>
            <a:endParaRPr lang="en-US" sz="1800" dirty="0">
              <a:solidFill>
                <a:srgbClr val="000000"/>
              </a:solidFill>
            </a:endParaRPr>
          </a:p>
          <a:p>
            <a:pPr marL="346075" lvl="1" indent="-228600">
              <a:lnSpc>
                <a:spcPct val="85000"/>
              </a:lnSpc>
              <a:spcBef>
                <a:spcPts val="100"/>
              </a:spcBef>
              <a:buFont typeface="Arial" pitchFamily="34" charset="0"/>
              <a:buChar char="•"/>
              <a:defRPr/>
            </a:pPr>
            <a:r>
              <a:rPr lang="en-US" sz="1800" b="1" dirty="0">
                <a:solidFill>
                  <a:srgbClr val="002776"/>
                </a:solidFill>
              </a:rPr>
              <a:t>Improve requirements definition </a:t>
            </a:r>
            <a:r>
              <a:rPr lang="en-US" sz="1800" b="1" dirty="0" smtClean="0">
                <a:solidFill>
                  <a:srgbClr val="002776"/>
                </a:solidFill>
              </a:rPr>
              <a:t>for services </a:t>
            </a:r>
            <a:endParaRPr lang="en-US" sz="1800" dirty="0">
              <a:solidFill>
                <a:srgbClr val="000000"/>
              </a:solidFill>
            </a:endParaRPr>
          </a:p>
          <a:p>
            <a:pPr marL="117475" lvl="1">
              <a:lnSpc>
                <a:spcPct val="85000"/>
              </a:lnSpc>
              <a:spcBef>
                <a:spcPts val="100"/>
              </a:spcBef>
              <a:defRPr/>
            </a:pPr>
            <a:endParaRPr lang="en-US" sz="1800" dirty="0">
              <a:solidFill>
                <a:srgbClr val="000000"/>
              </a:solidFill>
            </a:endParaRPr>
          </a:p>
          <a:p>
            <a:pPr marL="346075" lvl="1" indent="-228600">
              <a:lnSpc>
                <a:spcPct val="85000"/>
              </a:lnSpc>
              <a:spcBef>
                <a:spcPts val="100"/>
              </a:spcBef>
              <a:buFont typeface="Arial" pitchFamily="34" charset="0"/>
              <a:buChar char="•"/>
              <a:defRPr/>
            </a:pPr>
            <a:r>
              <a:rPr lang="en-US" sz="1800" b="1" dirty="0">
                <a:solidFill>
                  <a:srgbClr val="008000"/>
                </a:solidFill>
              </a:rPr>
              <a:t>Improve the effectiveness and productivity of contracted engineering  and technical services </a:t>
            </a:r>
            <a:r>
              <a:rPr lang="en-US" sz="1800" i="1" dirty="0" smtClean="0">
                <a:solidFill>
                  <a:schemeClr val="bg1">
                    <a:lumMod val="50000"/>
                  </a:schemeClr>
                </a:solidFill>
              </a:rPr>
              <a:t>(Enterprise approaches for acquiring </a:t>
            </a:r>
            <a:r>
              <a:rPr lang="en-US" sz="1800" i="1" dirty="0">
                <a:solidFill>
                  <a:schemeClr val="bg1">
                    <a:lumMod val="50000"/>
                  </a:schemeClr>
                </a:solidFill>
              </a:rPr>
              <a:t>these </a:t>
            </a:r>
            <a:r>
              <a:rPr lang="en-US" sz="1800" i="1" dirty="0" smtClean="0">
                <a:solidFill>
                  <a:schemeClr val="bg1">
                    <a:lumMod val="50000"/>
                  </a:schemeClr>
                </a:solidFill>
              </a:rPr>
              <a:t>engineering and technical services should be used to increase effectiveness, improve technical information management, and promote innovation </a:t>
            </a:r>
            <a:r>
              <a:rPr lang="en-US" sz="1800" i="1" dirty="0">
                <a:solidFill>
                  <a:schemeClr val="bg1">
                    <a:lumMod val="50000"/>
                  </a:schemeClr>
                </a:solidFill>
              </a:rPr>
              <a:t>and </a:t>
            </a:r>
            <a:r>
              <a:rPr lang="en-US" sz="1800" i="1" dirty="0" smtClean="0">
                <a:solidFill>
                  <a:schemeClr val="bg1">
                    <a:lumMod val="50000"/>
                  </a:schemeClr>
                </a:solidFill>
              </a:rPr>
              <a:t>maintain technical superiority.)</a:t>
            </a:r>
            <a:endParaRPr lang="en-US" sz="1800" dirty="0"/>
          </a:p>
          <a:p>
            <a:pPr>
              <a:lnSpc>
                <a:spcPct val="85000"/>
              </a:lnSpc>
              <a:spcBef>
                <a:spcPts val="100"/>
              </a:spcBef>
              <a:defRPr/>
            </a:pPr>
            <a:endParaRPr lang="en-US" sz="1800" i="1" dirty="0">
              <a:solidFill>
                <a:schemeClr val="bg1">
                  <a:lumMod val="50000"/>
                </a:schemeClr>
              </a:solidFill>
            </a:endParaRPr>
          </a:p>
        </p:txBody>
      </p:sp>
    </p:spTree>
    <p:extLst>
      <p:ext uri="{BB962C8B-B14F-4D97-AF65-F5344CB8AC3E}">
        <p14:creationId xmlns:p14="http://schemas.microsoft.com/office/powerpoint/2010/main" val="49380742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71650" y="76200"/>
            <a:ext cx="7267575" cy="1157288"/>
          </a:xfrm>
          <a:prstGeom prst="rect">
            <a:avLst/>
          </a:prstGeom>
        </p:spPr>
        <p:txBody>
          <a:bodyPr/>
          <a:lstStyle>
            <a:lvl1pPr algn="ctr" rtl="0" eaLnBrk="0" fontAlgn="base" hangingPunct="0">
              <a:spcBef>
                <a:spcPct val="0"/>
              </a:spcBef>
              <a:spcAft>
                <a:spcPct val="0"/>
              </a:spcAft>
              <a:defRPr sz="3600" b="1">
                <a:solidFill>
                  <a:srgbClr val="000066"/>
                </a:solidFill>
                <a:latin typeface="+mj-lt"/>
                <a:ea typeface="+mj-ea"/>
                <a:cs typeface="+mj-cs"/>
              </a:defRPr>
            </a:lvl1pPr>
            <a:lvl2pPr algn="ctr" rtl="0" eaLnBrk="0" fontAlgn="base" hangingPunct="0">
              <a:spcBef>
                <a:spcPct val="0"/>
              </a:spcBef>
              <a:spcAft>
                <a:spcPct val="0"/>
              </a:spcAft>
              <a:defRPr sz="3600" b="1">
                <a:solidFill>
                  <a:srgbClr val="000066"/>
                </a:solidFill>
                <a:latin typeface="Tahoma" pitchFamily="34" charset="0"/>
              </a:defRPr>
            </a:lvl2pPr>
            <a:lvl3pPr algn="ctr" rtl="0" eaLnBrk="0" fontAlgn="base" hangingPunct="0">
              <a:spcBef>
                <a:spcPct val="0"/>
              </a:spcBef>
              <a:spcAft>
                <a:spcPct val="0"/>
              </a:spcAft>
              <a:defRPr sz="3600" b="1">
                <a:solidFill>
                  <a:srgbClr val="000066"/>
                </a:solidFill>
                <a:latin typeface="Tahoma" pitchFamily="34" charset="0"/>
              </a:defRPr>
            </a:lvl3pPr>
            <a:lvl4pPr algn="ctr" rtl="0" eaLnBrk="0" fontAlgn="base" hangingPunct="0">
              <a:spcBef>
                <a:spcPct val="0"/>
              </a:spcBef>
              <a:spcAft>
                <a:spcPct val="0"/>
              </a:spcAft>
              <a:defRPr sz="3600" b="1">
                <a:solidFill>
                  <a:srgbClr val="000066"/>
                </a:solidFill>
                <a:latin typeface="Tahoma" pitchFamily="34" charset="0"/>
              </a:defRPr>
            </a:lvl4pPr>
            <a:lvl5pPr algn="ctr" rtl="0" eaLnBrk="0" fontAlgn="base" hangingPunct="0">
              <a:spcBef>
                <a:spcPct val="0"/>
              </a:spcBef>
              <a:spcAft>
                <a:spcPct val="0"/>
              </a:spcAft>
              <a:defRPr sz="3600" b="1">
                <a:solidFill>
                  <a:srgbClr val="000066"/>
                </a:solidFill>
                <a:latin typeface="Tahoma" pitchFamily="34" charset="0"/>
              </a:defRPr>
            </a:lvl5pPr>
            <a:lvl6pPr marL="457200" algn="ctr" rtl="0" fontAlgn="base">
              <a:spcBef>
                <a:spcPct val="0"/>
              </a:spcBef>
              <a:spcAft>
                <a:spcPct val="0"/>
              </a:spcAft>
              <a:defRPr sz="3600" b="1">
                <a:solidFill>
                  <a:srgbClr val="000066"/>
                </a:solidFill>
                <a:latin typeface="Tahoma" pitchFamily="34" charset="0"/>
              </a:defRPr>
            </a:lvl6pPr>
            <a:lvl7pPr marL="914400" algn="ctr" rtl="0" fontAlgn="base">
              <a:spcBef>
                <a:spcPct val="0"/>
              </a:spcBef>
              <a:spcAft>
                <a:spcPct val="0"/>
              </a:spcAft>
              <a:defRPr sz="3600" b="1">
                <a:solidFill>
                  <a:srgbClr val="000066"/>
                </a:solidFill>
                <a:latin typeface="Tahoma" pitchFamily="34" charset="0"/>
              </a:defRPr>
            </a:lvl7pPr>
            <a:lvl8pPr marL="1371600" algn="ctr" rtl="0" fontAlgn="base">
              <a:spcBef>
                <a:spcPct val="0"/>
              </a:spcBef>
              <a:spcAft>
                <a:spcPct val="0"/>
              </a:spcAft>
              <a:defRPr sz="3600" b="1">
                <a:solidFill>
                  <a:srgbClr val="000066"/>
                </a:solidFill>
                <a:latin typeface="Tahoma" pitchFamily="34" charset="0"/>
              </a:defRPr>
            </a:lvl8pPr>
            <a:lvl9pPr marL="1828800" algn="ctr" rtl="0" fontAlgn="base">
              <a:spcBef>
                <a:spcPct val="0"/>
              </a:spcBef>
              <a:spcAft>
                <a:spcPct val="0"/>
              </a:spcAft>
              <a:defRPr sz="3600" b="1">
                <a:solidFill>
                  <a:srgbClr val="000066"/>
                </a:solidFill>
                <a:latin typeface="Tahoma" pitchFamily="34" charset="0"/>
              </a:defRPr>
            </a:lvl9pPr>
          </a:lstStyle>
          <a:p>
            <a:r>
              <a:rPr lang="en-US" sz="3200" dirty="0" smtClean="0">
                <a:solidFill>
                  <a:srgbClr val="002776"/>
                </a:solidFill>
              </a:rPr>
              <a:t>Better Buying Power 3.0        </a:t>
            </a:r>
            <a:r>
              <a:rPr lang="en-US" sz="3200" dirty="0" smtClean="0">
                <a:solidFill>
                  <a:schemeClr val="bg1"/>
                </a:solidFill>
              </a:rPr>
              <a:t>.</a:t>
            </a:r>
          </a:p>
          <a:p>
            <a:r>
              <a:rPr lang="en-US" sz="1800" dirty="0" smtClean="0">
                <a:solidFill>
                  <a:srgbClr val="002776"/>
                </a:solidFill>
              </a:rPr>
              <a:t>Achieving Dominant Capabilities through Technical Excellence and Innovation</a:t>
            </a:r>
            <a:endParaRPr lang="en-US" sz="1800" dirty="0">
              <a:solidFill>
                <a:srgbClr val="002776"/>
              </a:solidFill>
            </a:endParaRPr>
          </a:p>
        </p:txBody>
      </p:sp>
      <p:sp>
        <p:nvSpPr>
          <p:cNvPr id="3" name="Rectangle 2"/>
          <p:cNvSpPr/>
          <p:nvPr/>
        </p:nvSpPr>
        <p:spPr>
          <a:xfrm>
            <a:off x="219075" y="1110953"/>
            <a:ext cx="8696325" cy="4236031"/>
          </a:xfrm>
          <a:prstGeom prst="rect">
            <a:avLst/>
          </a:prstGeom>
        </p:spPr>
        <p:txBody>
          <a:bodyPr wrap="square">
            <a:spAutoFit/>
          </a:bodyPr>
          <a:lstStyle/>
          <a:p>
            <a:pPr marL="228600" lvl="1" indent="-228600">
              <a:lnSpc>
                <a:spcPct val="85000"/>
              </a:lnSpc>
              <a:spcBef>
                <a:spcPts val="100"/>
              </a:spcBef>
              <a:defRPr/>
            </a:pPr>
            <a:r>
              <a:rPr lang="en-US" sz="1800" b="1" u="sng" dirty="0">
                <a:solidFill>
                  <a:srgbClr val="002776"/>
                </a:solidFill>
              </a:rPr>
              <a:t>Improve the Professionalism of the Total Acquisition Workforce</a:t>
            </a:r>
            <a:endParaRPr lang="en-US" sz="1800" b="1" dirty="0">
              <a:solidFill>
                <a:srgbClr val="002776"/>
              </a:solidFill>
            </a:endParaRPr>
          </a:p>
          <a:p>
            <a:pPr marL="346075" lvl="1" indent="-228600">
              <a:lnSpc>
                <a:spcPct val="85000"/>
              </a:lnSpc>
              <a:spcBef>
                <a:spcPts val="100"/>
              </a:spcBef>
              <a:buFont typeface="Arial" pitchFamily="34" charset="0"/>
              <a:buChar char="•"/>
              <a:defRPr/>
            </a:pPr>
            <a:r>
              <a:rPr lang="en-US" sz="1800" b="1" dirty="0">
                <a:solidFill>
                  <a:srgbClr val="002776"/>
                </a:solidFill>
              </a:rPr>
              <a:t>Establish higher standards for key leadership positions </a:t>
            </a:r>
            <a:r>
              <a:rPr lang="en-US" sz="1800" b="1" i="1" dirty="0">
                <a:solidFill>
                  <a:srgbClr val="002776"/>
                </a:solidFill>
              </a:rPr>
              <a:t>(continuing effort)</a:t>
            </a:r>
          </a:p>
          <a:p>
            <a:pPr marL="117475" lvl="1">
              <a:lnSpc>
                <a:spcPct val="85000"/>
              </a:lnSpc>
              <a:spcBef>
                <a:spcPts val="100"/>
              </a:spcBef>
              <a:defRPr/>
            </a:pPr>
            <a:endParaRPr lang="en-US" sz="1800" b="1" dirty="0">
              <a:solidFill>
                <a:srgbClr val="002776"/>
              </a:solidFill>
            </a:endParaRPr>
          </a:p>
          <a:p>
            <a:pPr marL="346075" lvl="1" indent="-228600">
              <a:lnSpc>
                <a:spcPct val="85000"/>
              </a:lnSpc>
              <a:spcBef>
                <a:spcPts val="100"/>
              </a:spcBef>
              <a:buFont typeface="Arial" pitchFamily="34" charset="0"/>
              <a:buChar char="•"/>
              <a:defRPr/>
            </a:pPr>
            <a:r>
              <a:rPr lang="en-US" sz="1800" b="1" dirty="0">
                <a:solidFill>
                  <a:srgbClr val="002776"/>
                </a:solidFill>
              </a:rPr>
              <a:t>Establish stronger professional qualification requirements for all acquisition specialties </a:t>
            </a:r>
            <a:endParaRPr lang="en-US" sz="1800" i="1" dirty="0">
              <a:solidFill>
                <a:schemeClr val="bg1">
                  <a:lumMod val="50000"/>
                </a:schemeClr>
              </a:solidFill>
            </a:endParaRPr>
          </a:p>
          <a:p>
            <a:pPr marL="346075" lvl="1" indent="-228600">
              <a:lnSpc>
                <a:spcPct val="85000"/>
              </a:lnSpc>
              <a:spcBef>
                <a:spcPts val="100"/>
              </a:spcBef>
              <a:buFont typeface="Arial" pitchFamily="34" charset="0"/>
              <a:buChar char="•"/>
              <a:defRPr/>
            </a:pPr>
            <a:endParaRPr lang="en-US" sz="1800" dirty="0">
              <a:solidFill>
                <a:srgbClr val="000000"/>
              </a:solidFill>
            </a:endParaRPr>
          </a:p>
          <a:p>
            <a:pPr marL="346075" lvl="1" indent="-228600">
              <a:lnSpc>
                <a:spcPct val="85000"/>
              </a:lnSpc>
              <a:spcBef>
                <a:spcPts val="100"/>
              </a:spcBef>
              <a:buFont typeface="Arial" pitchFamily="34" charset="0"/>
              <a:buChar char="•"/>
              <a:defRPr/>
            </a:pPr>
            <a:r>
              <a:rPr lang="en-US" sz="1800" b="1" dirty="0">
                <a:solidFill>
                  <a:srgbClr val="008000"/>
                </a:solidFill>
              </a:rPr>
              <a:t>Strengthen organic engineering capabilities </a:t>
            </a:r>
            <a:r>
              <a:rPr lang="en-US" sz="1800" i="1" dirty="0" smtClean="0">
                <a:solidFill>
                  <a:schemeClr val="bg1">
                    <a:lumMod val="50000"/>
                  </a:schemeClr>
                </a:solidFill>
              </a:rPr>
              <a:t>(We can</a:t>
            </a:r>
            <a:r>
              <a:rPr lang="en-US" sz="1800" i="1" dirty="0">
                <a:solidFill>
                  <a:schemeClr val="bg1">
                    <a:lumMod val="50000"/>
                  </a:schemeClr>
                </a:solidFill>
              </a:rPr>
              <a:t>’ t make decisions about technology if we don’t fully understand what is possible and how to achieve </a:t>
            </a:r>
            <a:r>
              <a:rPr lang="en-US" sz="1800" i="1" dirty="0" smtClean="0">
                <a:solidFill>
                  <a:schemeClr val="bg1">
                    <a:lumMod val="50000"/>
                  </a:schemeClr>
                </a:solidFill>
              </a:rPr>
              <a:t>it.)</a:t>
            </a:r>
            <a:endParaRPr lang="en-US" sz="1800" b="1" i="1" dirty="0">
              <a:solidFill>
                <a:schemeClr val="bg1">
                  <a:lumMod val="50000"/>
                </a:schemeClr>
              </a:solidFill>
            </a:endParaRPr>
          </a:p>
          <a:p>
            <a:pPr marL="117475" lvl="1">
              <a:lnSpc>
                <a:spcPct val="85000"/>
              </a:lnSpc>
              <a:spcBef>
                <a:spcPts val="100"/>
              </a:spcBef>
              <a:defRPr/>
            </a:pPr>
            <a:endParaRPr lang="en-US" sz="1800" b="1" dirty="0">
              <a:solidFill>
                <a:srgbClr val="008000"/>
              </a:solidFill>
            </a:endParaRPr>
          </a:p>
          <a:p>
            <a:pPr marL="346075" lvl="1" indent="-228600">
              <a:lnSpc>
                <a:spcPct val="85000"/>
              </a:lnSpc>
              <a:spcBef>
                <a:spcPts val="100"/>
              </a:spcBef>
              <a:buFont typeface="Arial" pitchFamily="34" charset="0"/>
              <a:buChar char="•"/>
              <a:defRPr/>
            </a:pPr>
            <a:r>
              <a:rPr lang="en-US" sz="1800" b="1" dirty="0">
                <a:solidFill>
                  <a:srgbClr val="008000"/>
                </a:solidFill>
              </a:rPr>
              <a:t>Ensure </a:t>
            </a:r>
            <a:r>
              <a:rPr lang="en-US" sz="1800" b="1" dirty="0" smtClean="0">
                <a:solidFill>
                  <a:srgbClr val="008000"/>
                </a:solidFill>
              </a:rPr>
              <a:t>development program </a:t>
            </a:r>
            <a:r>
              <a:rPr lang="en-US" sz="1800" b="1" dirty="0">
                <a:solidFill>
                  <a:srgbClr val="008000"/>
                </a:solidFill>
              </a:rPr>
              <a:t>leadership </a:t>
            </a:r>
            <a:r>
              <a:rPr lang="en-US" sz="1800" b="1" dirty="0" smtClean="0">
                <a:solidFill>
                  <a:srgbClr val="008000"/>
                </a:solidFill>
              </a:rPr>
              <a:t>is </a:t>
            </a:r>
            <a:r>
              <a:rPr lang="en-US" sz="1800" b="1" dirty="0">
                <a:solidFill>
                  <a:srgbClr val="008000"/>
                </a:solidFill>
              </a:rPr>
              <a:t>technically qualified to manage R&amp;D activities </a:t>
            </a:r>
            <a:r>
              <a:rPr lang="en-US" sz="1800" i="1" dirty="0" smtClean="0">
                <a:solidFill>
                  <a:schemeClr val="bg1">
                    <a:lumMod val="50000"/>
                  </a:schemeClr>
                </a:solidFill>
              </a:rPr>
              <a:t>(The Department must ensure </a:t>
            </a:r>
            <a:r>
              <a:rPr lang="en-US" sz="1800" i="1" dirty="0">
                <a:solidFill>
                  <a:schemeClr val="bg1">
                    <a:lumMod val="50000"/>
                  </a:schemeClr>
                </a:solidFill>
              </a:rPr>
              <a:t>that technically qualified leaders are available and </a:t>
            </a:r>
            <a:r>
              <a:rPr lang="en-US" sz="1800" i="1" dirty="0" smtClean="0">
                <a:solidFill>
                  <a:schemeClr val="bg1">
                    <a:lumMod val="50000"/>
                  </a:schemeClr>
                </a:solidFill>
              </a:rPr>
              <a:t>assigned to managing </a:t>
            </a:r>
            <a:r>
              <a:rPr lang="en-US" sz="1800" i="1" dirty="0">
                <a:solidFill>
                  <a:schemeClr val="bg1">
                    <a:lumMod val="50000"/>
                  </a:schemeClr>
                </a:solidFill>
              </a:rPr>
              <a:t>our development </a:t>
            </a:r>
            <a:r>
              <a:rPr lang="en-US" sz="1800" i="1" dirty="0" smtClean="0">
                <a:solidFill>
                  <a:schemeClr val="bg1">
                    <a:lumMod val="50000"/>
                  </a:schemeClr>
                </a:solidFill>
              </a:rPr>
              <a:t>programs.)</a:t>
            </a:r>
            <a:endParaRPr lang="en-US" sz="1800" i="1" dirty="0">
              <a:solidFill>
                <a:schemeClr val="bg1">
                  <a:lumMod val="50000"/>
                </a:schemeClr>
              </a:solidFill>
            </a:endParaRPr>
          </a:p>
          <a:p>
            <a:pPr marL="117475" lvl="1">
              <a:lnSpc>
                <a:spcPct val="85000"/>
              </a:lnSpc>
              <a:spcBef>
                <a:spcPts val="100"/>
              </a:spcBef>
              <a:defRPr/>
            </a:pPr>
            <a:endParaRPr lang="en-US" sz="1800" b="1" dirty="0">
              <a:solidFill>
                <a:srgbClr val="008000"/>
              </a:solidFill>
            </a:endParaRPr>
          </a:p>
          <a:p>
            <a:pPr marL="346075" lvl="1" indent="-228600">
              <a:lnSpc>
                <a:spcPct val="85000"/>
              </a:lnSpc>
              <a:spcBef>
                <a:spcPts val="100"/>
              </a:spcBef>
              <a:buFont typeface="Arial" pitchFamily="34" charset="0"/>
              <a:buChar char="•"/>
              <a:defRPr/>
            </a:pPr>
            <a:r>
              <a:rPr lang="en-US" sz="1800" b="1" dirty="0">
                <a:solidFill>
                  <a:srgbClr val="008000"/>
                </a:solidFill>
              </a:rPr>
              <a:t>Improve our leaders’ ability to understand and mitigate technical risk </a:t>
            </a:r>
            <a:endParaRPr lang="en-US" sz="1800" b="1" i="1" dirty="0">
              <a:solidFill>
                <a:schemeClr val="bg1">
                  <a:lumMod val="50000"/>
                </a:schemeClr>
              </a:solidFill>
            </a:endParaRPr>
          </a:p>
          <a:p>
            <a:pPr marL="346075" lvl="1" indent="-228600">
              <a:lnSpc>
                <a:spcPct val="85000"/>
              </a:lnSpc>
              <a:spcBef>
                <a:spcPts val="100"/>
              </a:spcBef>
              <a:buFont typeface="Arial" pitchFamily="34" charset="0"/>
              <a:buChar char="•"/>
              <a:defRPr/>
            </a:pPr>
            <a:endParaRPr lang="en-US" sz="1800" b="1" dirty="0">
              <a:solidFill>
                <a:srgbClr val="008000"/>
              </a:solidFill>
            </a:endParaRPr>
          </a:p>
          <a:p>
            <a:pPr marL="346075" lvl="1" indent="-228600">
              <a:lnSpc>
                <a:spcPct val="85000"/>
              </a:lnSpc>
              <a:spcBef>
                <a:spcPts val="100"/>
              </a:spcBef>
              <a:buFont typeface="Arial" pitchFamily="34" charset="0"/>
              <a:buChar char="•"/>
              <a:defRPr/>
            </a:pPr>
            <a:r>
              <a:rPr lang="en-US" sz="1800" b="1" dirty="0">
                <a:solidFill>
                  <a:srgbClr val="008000"/>
                </a:solidFill>
              </a:rPr>
              <a:t>Increase DoD support for </a:t>
            </a:r>
            <a:r>
              <a:rPr lang="en-US" sz="1800" b="1" dirty="0" smtClean="0">
                <a:solidFill>
                  <a:srgbClr val="008000"/>
                </a:solidFill>
              </a:rPr>
              <a:t>STEM </a:t>
            </a:r>
            <a:r>
              <a:rPr lang="en-US" sz="1800" b="1" dirty="0">
                <a:solidFill>
                  <a:srgbClr val="008000"/>
                </a:solidFill>
              </a:rPr>
              <a:t>education </a:t>
            </a:r>
            <a:r>
              <a:rPr lang="en-US" sz="1800" i="1" dirty="0" smtClean="0">
                <a:solidFill>
                  <a:schemeClr val="bg1">
                    <a:lumMod val="50000"/>
                  </a:schemeClr>
                </a:solidFill>
              </a:rPr>
              <a:t>(This initiative focuses on developing the next generation of STEM professionals.)</a:t>
            </a:r>
            <a:endParaRPr lang="en-US" sz="1800" b="1" i="1" dirty="0">
              <a:solidFill>
                <a:schemeClr val="bg1">
                  <a:lumMod val="50000"/>
                </a:schemeClr>
              </a:solidFill>
            </a:endParaRPr>
          </a:p>
        </p:txBody>
      </p:sp>
    </p:spTree>
    <p:extLst>
      <p:ext uri="{BB962C8B-B14F-4D97-AF65-F5344CB8AC3E}">
        <p14:creationId xmlns:p14="http://schemas.microsoft.com/office/powerpoint/2010/main" val="340487886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634" y="161925"/>
            <a:ext cx="6498459" cy="914400"/>
          </a:xfrm>
        </p:spPr>
        <p:txBody>
          <a:bodyPr/>
          <a:lstStyle/>
          <a:p>
            <a:r>
              <a:rPr lang="en-US" sz="3200" dirty="0" smtClean="0">
                <a:solidFill>
                  <a:srgbClr val="002060"/>
                </a:solidFill>
              </a:rPr>
              <a:t>Summary</a:t>
            </a:r>
            <a:endParaRPr lang="en-US" sz="3200" dirty="0"/>
          </a:p>
        </p:txBody>
      </p:sp>
      <p:sp>
        <p:nvSpPr>
          <p:cNvPr id="3" name="Content Placeholder 2"/>
          <p:cNvSpPr>
            <a:spLocks noGrp="1"/>
          </p:cNvSpPr>
          <p:nvPr>
            <p:ph idx="1"/>
          </p:nvPr>
        </p:nvSpPr>
        <p:spPr>
          <a:xfrm>
            <a:off x="333375" y="1162334"/>
            <a:ext cx="8486775" cy="4906963"/>
          </a:xfrm>
        </p:spPr>
        <p:txBody>
          <a:bodyPr/>
          <a:lstStyle/>
          <a:p>
            <a:r>
              <a:rPr lang="en-US" sz="2000" dirty="0" smtClean="0">
                <a:solidFill>
                  <a:srgbClr val="002060"/>
                </a:solidFill>
                <a:latin typeface="Arial" pitchFamily="34" charset="0"/>
                <a:cs typeface="Arial" pitchFamily="34" charset="0"/>
              </a:rPr>
              <a:t>BBP 3.0 – More continuity than change, but there is a new emphasis on our </a:t>
            </a:r>
            <a:r>
              <a:rPr lang="en-US" sz="2000" i="1" u="sng" dirty="0" smtClean="0">
                <a:solidFill>
                  <a:srgbClr val="002060"/>
                </a:solidFill>
                <a:latin typeface="Arial" pitchFamily="34" charset="0"/>
                <a:cs typeface="Arial" pitchFamily="34" charset="0"/>
              </a:rPr>
              <a:t>products</a:t>
            </a:r>
            <a:r>
              <a:rPr lang="en-US" sz="2000" dirty="0" smtClean="0">
                <a:solidFill>
                  <a:srgbClr val="002060"/>
                </a:solidFill>
                <a:latin typeface="Arial" pitchFamily="34" charset="0"/>
                <a:cs typeface="Arial" pitchFamily="34" charset="0"/>
              </a:rPr>
              <a:t> and their ability to provide military technological superiority</a:t>
            </a:r>
          </a:p>
          <a:p>
            <a:endParaRPr lang="en-US" sz="2000" dirty="0" smtClean="0">
              <a:solidFill>
                <a:srgbClr val="002060"/>
              </a:solidFill>
              <a:latin typeface="Arial" pitchFamily="34" charset="0"/>
              <a:cs typeface="Arial" pitchFamily="34" charset="0"/>
            </a:endParaRPr>
          </a:p>
          <a:p>
            <a:r>
              <a:rPr lang="en-US" sz="2000" dirty="0">
                <a:solidFill>
                  <a:srgbClr val="002060"/>
                </a:solidFill>
                <a:latin typeface="Arial" charset="0"/>
                <a:cs typeface="Arial" charset="0"/>
              </a:rPr>
              <a:t>Requires innovative and thoughtful planning and execution</a:t>
            </a:r>
          </a:p>
          <a:p>
            <a:pPr lvl="1"/>
            <a:r>
              <a:rPr lang="en-US" sz="2000" dirty="0">
                <a:solidFill>
                  <a:srgbClr val="002060"/>
                </a:solidFill>
                <a:latin typeface="Arial" charset="0"/>
                <a:cs typeface="Arial" charset="0"/>
              </a:rPr>
              <a:t>Encourages the acquirer to creatively adapt to the specific  circumstances of their </a:t>
            </a:r>
            <a:r>
              <a:rPr lang="en-US" sz="2000" dirty="0" smtClean="0">
                <a:solidFill>
                  <a:srgbClr val="002060"/>
                </a:solidFill>
                <a:latin typeface="Arial" charset="0"/>
                <a:cs typeface="Arial" charset="0"/>
              </a:rPr>
              <a:t>program</a:t>
            </a:r>
            <a:endParaRPr lang="en-US" sz="2000" dirty="0" smtClean="0">
              <a:solidFill>
                <a:srgbClr val="002060"/>
              </a:solidFill>
              <a:latin typeface="Arial" pitchFamily="34" charset="0"/>
              <a:cs typeface="Arial" pitchFamily="34" charset="0"/>
            </a:endParaRPr>
          </a:p>
          <a:p>
            <a:endParaRPr lang="en-US" sz="2000" dirty="0">
              <a:solidFill>
                <a:srgbClr val="002060"/>
              </a:solidFill>
              <a:latin typeface="Arial" pitchFamily="34" charset="0"/>
              <a:cs typeface="Arial" pitchFamily="34" charset="0"/>
            </a:endParaRPr>
          </a:p>
          <a:p>
            <a:r>
              <a:rPr lang="en-US" sz="2000" dirty="0" smtClean="0">
                <a:solidFill>
                  <a:srgbClr val="002060"/>
                </a:solidFill>
                <a:latin typeface="Arial" pitchFamily="34" charset="0"/>
                <a:cs typeface="Arial" pitchFamily="34" charset="0"/>
              </a:rPr>
              <a:t>The theme that ties the content of BBP 3.0 together is an overriding concern that our technological superiority is at risk </a:t>
            </a:r>
          </a:p>
          <a:p>
            <a:endParaRPr lang="en-US" sz="2000" dirty="0">
              <a:solidFill>
                <a:srgbClr val="002060"/>
              </a:solidFill>
              <a:latin typeface="Arial" pitchFamily="34" charset="0"/>
              <a:cs typeface="Arial" pitchFamily="34" charset="0"/>
            </a:endParaRPr>
          </a:p>
          <a:p>
            <a:r>
              <a:rPr lang="en-US" sz="2000" dirty="0" smtClean="0">
                <a:solidFill>
                  <a:srgbClr val="002060"/>
                </a:solidFill>
                <a:latin typeface="Arial" pitchFamily="34" charset="0"/>
                <a:cs typeface="Arial" pitchFamily="34" charset="0"/>
              </a:rPr>
              <a:t>Our ability to utilize sources of innovation and technology effectively rests on the professionalism of our workforce</a:t>
            </a:r>
          </a:p>
          <a:p>
            <a:endParaRPr lang="en-US" sz="2000" dirty="0" smtClean="0">
              <a:solidFill>
                <a:srgbClr val="002060"/>
              </a:solidFill>
              <a:latin typeface="Arial" pitchFamily="34" charset="0"/>
              <a:cs typeface="Arial" pitchFamily="34" charset="0"/>
            </a:endParaRPr>
          </a:p>
          <a:p>
            <a:pPr lvl="2"/>
            <a:endParaRPr lang="en-US" sz="2000" dirty="0">
              <a:solidFill>
                <a:srgbClr val="002060"/>
              </a:solidFill>
              <a:latin typeface="Arial" pitchFamily="34" charset="0"/>
              <a:cs typeface="Arial" pitchFamily="34" charset="0"/>
            </a:endParaRPr>
          </a:p>
        </p:txBody>
      </p:sp>
      <p:sp>
        <p:nvSpPr>
          <p:cNvPr id="4" name="TextBox 3"/>
          <p:cNvSpPr txBox="1"/>
          <p:nvPr/>
        </p:nvSpPr>
        <p:spPr>
          <a:xfrm>
            <a:off x="123825" y="5835378"/>
            <a:ext cx="8886825" cy="569387"/>
          </a:xfrm>
          <a:prstGeom prst="rect">
            <a:avLst/>
          </a:prstGeom>
          <a:solidFill>
            <a:srgbClr val="002060"/>
          </a:solidFill>
          <a:scene3d>
            <a:camera prst="orthographicFront"/>
            <a:lightRig rig="threePt" dir="t"/>
          </a:scene3d>
          <a:sp3d>
            <a:bevelT/>
          </a:sp3d>
        </p:spPr>
        <p:txBody>
          <a:bodyPr wrap="square" rtlCol="0">
            <a:spAutoFit/>
          </a:bodyPr>
          <a:lstStyle/>
          <a:p>
            <a:pPr algn="ctr"/>
            <a:endParaRPr lang="en-US" sz="600" dirty="0" smtClean="0">
              <a:solidFill>
                <a:schemeClr val="bg1"/>
              </a:solidFill>
            </a:endParaRPr>
          </a:p>
          <a:p>
            <a:pPr algn="ctr"/>
            <a:r>
              <a:rPr lang="en-US" sz="1900" dirty="0" smtClean="0">
                <a:solidFill>
                  <a:schemeClr val="bg1"/>
                </a:solidFill>
              </a:rPr>
              <a:t>Achieving Dominant Capabilities through Technical Excellence and Innovation</a:t>
            </a:r>
          </a:p>
          <a:p>
            <a:pPr algn="ctr"/>
            <a:endParaRPr lang="en-US" sz="600" dirty="0">
              <a:solidFill>
                <a:schemeClr val="bg1"/>
              </a:solidFill>
            </a:endParaRPr>
          </a:p>
        </p:txBody>
      </p:sp>
    </p:spTree>
    <p:extLst>
      <p:ext uri="{BB962C8B-B14F-4D97-AF65-F5344CB8AC3E}">
        <p14:creationId xmlns:p14="http://schemas.microsoft.com/office/powerpoint/2010/main" val="1452899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27" name="Rectangle 27"/>
          <p:cNvSpPr>
            <a:spLocks noChangeArrowheads="1"/>
          </p:cNvSpPr>
          <p:nvPr/>
        </p:nvSpPr>
        <p:spPr bwMode="auto">
          <a:xfrm>
            <a:off x="0" y="914400"/>
            <a:ext cx="9144000" cy="594360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dirty="0"/>
          </a:p>
        </p:txBody>
      </p:sp>
      <p:sp>
        <p:nvSpPr>
          <p:cNvPr id="3082" name="Rectangle 8"/>
          <p:cNvSpPr>
            <a:spLocks noChangeArrowheads="1"/>
          </p:cNvSpPr>
          <p:nvPr/>
        </p:nvSpPr>
        <p:spPr bwMode="auto">
          <a:xfrm>
            <a:off x="152400" y="990600"/>
            <a:ext cx="8839200" cy="5791200"/>
          </a:xfrm>
          <a:prstGeom prst="rect">
            <a:avLst/>
          </a:prstGeom>
          <a:solidFill>
            <a:schemeClr val="bg1"/>
          </a:solidFill>
          <a:ln w="57150">
            <a:solidFill>
              <a:schemeClr val="tx1"/>
            </a:solidFill>
            <a:miter lim="800000"/>
            <a:headEnd/>
            <a:tailEnd/>
          </a:ln>
          <a:scene3d>
            <a:camera prst="orthographicFront"/>
            <a:lightRig rig="threePt" dir="t"/>
          </a:scene3d>
          <a:sp3d>
            <a:bevelT/>
          </a:sp3d>
        </p:spPr>
        <p:txBody>
          <a:bodyPr wrap="none" anchor="ctr"/>
          <a:lstStyle/>
          <a:p>
            <a:pPr algn="ctr"/>
            <a:r>
              <a:rPr lang="en-US" sz="1400" dirty="0" smtClean="0"/>
              <a:t> </a:t>
            </a:r>
            <a:endParaRPr lang="en-US" sz="1400" dirty="0"/>
          </a:p>
          <a:p>
            <a:pPr algn="ctr"/>
            <a:endParaRPr lang="en-US" sz="1400" dirty="0"/>
          </a:p>
        </p:txBody>
      </p:sp>
      <p:pic>
        <p:nvPicPr>
          <p:cNvPr id="5122" name="Picture 2"/>
          <p:cNvPicPr>
            <a:picLocks noChangeAspect="1" noChangeArrowheads="1"/>
          </p:cNvPicPr>
          <p:nvPr/>
        </p:nvPicPr>
        <p:blipFill>
          <a:blip r:embed="rId4" cstate="print"/>
          <a:srcRect/>
          <a:stretch>
            <a:fillRect/>
          </a:stretch>
        </p:blipFill>
        <p:spPr bwMode="auto">
          <a:xfrm>
            <a:off x="234426" y="1059641"/>
            <a:ext cx="2974138" cy="4095871"/>
          </a:xfrm>
          <a:prstGeom prst="rect">
            <a:avLst/>
          </a:prstGeom>
          <a:noFill/>
          <a:ln w="28575">
            <a:solidFill>
              <a:schemeClr val="tx1"/>
            </a:solidFill>
            <a:miter lim="800000"/>
            <a:headEnd/>
            <a:tailEnd/>
          </a:ln>
        </p:spPr>
      </p:pic>
      <p:sp>
        <p:nvSpPr>
          <p:cNvPr id="15" name="Rectangle 14"/>
          <p:cNvSpPr/>
          <p:nvPr/>
        </p:nvSpPr>
        <p:spPr>
          <a:xfrm>
            <a:off x="1804299" y="228600"/>
            <a:ext cx="6539601" cy="615553"/>
          </a:xfrm>
          <a:prstGeom prst="rect">
            <a:avLst/>
          </a:prstGeom>
          <a:noFill/>
          <a:effectLst>
            <a:softEdge rad="127000"/>
          </a:effectLst>
        </p:spPr>
        <p:txBody>
          <a:bodyPr wrap="square">
            <a:spAutoFit/>
          </a:bodyPr>
          <a:lstStyle/>
          <a:p>
            <a:pPr algn="ctr"/>
            <a:r>
              <a:rPr lang="en-US" sz="3400" b="1" kern="0" dirty="0" smtClean="0">
                <a:solidFill>
                  <a:srgbClr val="002060"/>
                </a:solidFill>
                <a:latin typeface="+mj-lt"/>
                <a:ea typeface="+mj-ea"/>
                <a:cs typeface="Arial" pitchFamily="34" charset="0"/>
              </a:rPr>
              <a:t>Better Buying Power Overview </a:t>
            </a:r>
          </a:p>
        </p:txBody>
      </p:sp>
      <p:sp>
        <p:nvSpPr>
          <p:cNvPr id="2" name="Rounded Rectangle 1"/>
          <p:cNvSpPr/>
          <p:nvPr/>
        </p:nvSpPr>
        <p:spPr bwMode="auto">
          <a:xfrm>
            <a:off x="5094514" y="2563586"/>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
        <p:nvSpPr>
          <p:cNvPr id="3" name="Rounded Rectangle 2"/>
          <p:cNvSpPr/>
          <p:nvPr/>
        </p:nvSpPr>
        <p:spPr bwMode="auto">
          <a:xfrm>
            <a:off x="3143249" y="2245178"/>
            <a:ext cx="4188279" cy="2302801"/>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65889994"/>
              </p:ext>
            </p:extLst>
          </p:nvPr>
        </p:nvGraphicFramePr>
        <p:xfrm>
          <a:off x="3143249" y="1028999"/>
          <a:ext cx="2970805" cy="3844925"/>
        </p:xfrm>
        <a:graphic>
          <a:graphicData uri="http://schemas.openxmlformats.org/presentationml/2006/ole">
            <mc:AlternateContent xmlns:mc="http://schemas.openxmlformats.org/markup-compatibility/2006">
              <mc:Choice xmlns:v="urn:schemas-microsoft-com:vml" Requires="v">
                <p:oleObj spid="_x0000_s1251" name="Acrobat Document" r:id="rId5" imgW="5829261" imgH="7543646" progId="AcroExch.Document.7">
                  <p:embed/>
                </p:oleObj>
              </mc:Choice>
              <mc:Fallback>
                <p:oleObj name="Acrobat Document" r:id="rId5" imgW="5829261" imgH="7543646" progId="AcroExch.Document.7">
                  <p:embed/>
                  <p:pic>
                    <p:nvPicPr>
                      <p:cNvPr id="0" name=""/>
                      <p:cNvPicPr/>
                      <p:nvPr/>
                    </p:nvPicPr>
                    <p:blipFill>
                      <a:blip r:embed="rId6"/>
                      <a:stretch>
                        <a:fillRect/>
                      </a:stretch>
                    </p:blipFill>
                    <p:spPr>
                      <a:xfrm>
                        <a:off x="3143249" y="1028999"/>
                        <a:ext cx="2970805" cy="3844925"/>
                      </a:xfrm>
                      <a:prstGeom prst="rect">
                        <a:avLst/>
                      </a:prstGeom>
                    </p:spPr>
                  </p:pic>
                </p:oleObj>
              </mc:Fallback>
            </mc:AlternateContent>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6280" y="1008415"/>
            <a:ext cx="3455319" cy="4643085"/>
          </a:xfrm>
          <a:prstGeom prst="rect">
            <a:avLst/>
          </a:prstGeom>
        </p:spPr>
      </p:pic>
      <p:sp>
        <p:nvSpPr>
          <p:cNvPr id="4" name="Rounded Rectangle 3"/>
          <p:cNvSpPr/>
          <p:nvPr/>
        </p:nvSpPr>
        <p:spPr bwMode="auto">
          <a:xfrm>
            <a:off x="1536701" y="3958758"/>
            <a:ext cx="6184900" cy="2792254"/>
          </a:xfrm>
          <a:prstGeom prst="roundRect">
            <a:avLst/>
          </a:prstGeom>
          <a:solidFill>
            <a:schemeClr val="accent2">
              <a:lumMod val="20000"/>
              <a:lumOff val="80000"/>
            </a:schemeClr>
          </a:solidFill>
          <a:ln w="28575" cap="flat" cmpd="sng" algn="ctr">
            <a:solidFill>
              <a:srgbClr val="004F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69863" indent="-169863">
              <a:buFont typeface="Arial" pitchFamily="34" charset="0"/>
              <a:buChar char="•"/>
              <a:tabLst>
                <a:tab pos="233363" algn="l"/>
              </a:tabLst>
            </a:pPr>
            <a:r>
              <a:rPr lang="en-US" sz="1800" b="1" dirty="0" smtClean="0">
                <a:solidFill>
                  <a:srgbClr val="002060"/>
                </a:solidFill>
              </a:rPr>
              <a:t>USD(AT&amp;L) launched BBP in 2010 to restore affordability and productivity to Defense spending</a:t>
            </a:r>
          </a:p>
          <a:p>
            <a:pPr marL="169863" indent="-169863">
              <a:buFont typeface="Arial" pitchFamily="34" charset="0"/>
              <a:buChar char="•"/>
              <a:tabLst>
                <a:tab pos="233363" algn="l"/>
              </a:tabLst>
            </a:pPr>
            <a:endParaRPr lang="en-US" sz="800" b="1" dirty="0" smtClean="0">
              <a:solidFill>
                <a:srgbClr val="002060"/>
              </a:solidFill>
            </a:endParaRPr>
          </a:p>
          <a:p>
            <a:pPr marL="169863" indent="-169863">
              <a:buFont typeface="Arial" pitchFamily="34" charset="0"/>
              <a:buChar char="•"/>
              <a:tabLst>
                <a:tab pos="233363" algn="l"/>
              </a:tabLst>
            </a:pPr>
            <a:r>
              <a:rPr lang="en-US" sz="1800" b="1" dirty="0" smtClean="0">
                <a:solidFill>
                  <a:srgbClr val="002060"/>
                </a:solidFill>
              </a:rPr>
              <a:t>BBP 1.0 Directs us to utilize </a:t>
            </a:r>
            <a:r>
              <a:rPr lang="en-US" sz="1800" b="1" u="sng" dirty="0" smtClean="0">
                <a:solidFill>
                  <a:srgbClr val="002060"/>
                </a:solidFill>
              </a:rPr>
              <a:t>Best Practices</a:t>
            </a:r>
          </a:p>
          <a:p>
            <a:pPr marL="169863" indent="-169863">
              <a:buFont typeface="Arial" pitchFamily="34" charset="0"/>
              <a:buChar char="•"/>
              <a:tabLst>
                <a:tab pos="233363" algn="l"/>
              </a:tabLst>
            </a:pPr>
            <a:endParaRPr lang="en-US" sz="1200" b="1" dirty="0">
              <a:solidFill>
                <a:srgbClr val="002060"/>
              </a:solidFill>
            </a:endParaRPr>
          </a:p>
          <a:p>
            <a:pPr marL="169863" indent="-169863">
              <a:buFont typeface="Arial" pitchFamily="34" charset="0"/>
              <a:buChar char="•"/>
            </a:pPr>
            <a:r>
              <a:rPr lang="en-US" sz="1800" b="1" dirty="0" smtClean="0">
                <a:solidFill>
                  <a:srgbClr val="002060"/>
                </a:solidFill>
              </a:rPr>
              <a:t>BBP 2.0 Moves us to </a:t>
            </a:r>
            <a:r>
              <a:rPr lang="en-US" sz="1800" b="1" u="sng" dirty="0" smtClean="0">
                <a:solidFill>
                  <a:srgbClr val="002060"/>
                </a:solidFill>
              </a:rPr>
              <a:t>Critical Thinking</a:t>
            </a:r>
            <a:r>
              <a:rPr lang="en-US" sz="1800" b="1" dirty="0" smtClean="0">
                <a:solidFill>
                  <a:srgbClr val="002060"/>
                </a:solidFill>
              </a:rPr>
              <a:t> and a culture of cost consciousness</a:t>
            </a:r>
          </a:p>
          <a:p>
            <a:pPr marL="169863" indent="-169863">
              <a:buFont typeface="Arial" pitchFamily="34" charset="0"/>
              <a:buChar char="•"/>
            </a:pPr>
            <a:endParaRPr lang="en-US" sz="1200" b="1" dirty="0" smtClean="0">
              <a:solidFill>
                <a:srgbClr val="002060"/>
              </a:solidFill>
            </a:endParaRPr>
          </a:p>
          <a:p>
            <a:pPr marL="169863" indent="-169863">
              <a:buFont typeface="Arial" pitchFamily="34" charset="0"/>
              <a:buChar char="•"/>
            </a:pPr>
            <a:r>
              <a:rPr lang="en-US" sz="1800" b="1" dirty="0" smtClean="0">
                <a:solidFill>
                  <a:srgbClr val="002060"/>
                </a:solidFill>
              </a:rPr>
              <a:t>BBP 3.0 Emphasizes </a:t>
            </a:r>
            <a:r>
              <a:rPr lang="en-US" sz="1800" b="1" u="sng" dirty="0" smtClean="0">
                <a:solidFill>
                  <a:srgbClr val="002060"/>
                </a:solidFill>
              </a:rPr>
              <a:t>Better Products </a:t>
            </a:r>
            <a:r>
              <a:rPr lang="en-US" sz="1800" b="1" dirty="0" smtClean="0">
                <a:solidFill>
                  <a:srgbClr val="002060"/>
                </a:solidFill>
              </a:rPr>
              <a:t>through innovation and technical superiority</a:t>
            </a:r>
            <a:endParaRPr lang="en-US" sz="1800" b="1" dirty="0">
              <a:solidFill>
                <a:srgbClr val="002060"/>
              </a:solidFill>
            </a:endParaRPr>
          </a:p>
        </p:txBody>
      </p:sp>
    </p:spTree>
    <p:extLst>
      <p:ext uri="{BB962C8B-B14F-4D97-AF65-F5344CB8AC3E}">
        <p14:creationId xmlns:p14="http://schemas.microsoft.com/office/powerpoint/2010/main" val="3203680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2736"/>
            <a:ext cx="6450013" cy="779319"/>
          </a:xfrm>
        </p:spPr>
        <p:txBody>
          <a:bodyPr/>
          <a:lstStyle/>
          <a:p>
            <a:r>
              <a:rPr lang="en-US" sz="3400" b="1" dirty="0" smtClean="0">
                <a:solidFill>
                  <a:srgbClr val="002060"/>
                </a:solidFill>
              </a:rPr>
              <a:t>Better Buying Power 3.0</a:t>
            </a:r>
            <a:endParaRPr lang="en-US" sz="2400" b="1" i="1" dirty="0">
              <a:solidFill>
                <a:srgbClr val="002060"/>
              </a:solidFill>
            </a:endParaRPr>
          </a:p>
        </p:txBody>
      </p:sp>
      <p:sp>
        <p:nvSpPr>
          <p:cNvPr id="3" name="Content Placeholder 2"/>
          <p:cNvSpPr>
            <a:spLocks noGrp="1"/>
          </p:cNvSpPr>
          <p:nvPr>
            <p:ph idx="1"/>
          </p:nvPr>
        </p:nvSpPr>
        <p:spPr>
          <a:xfrm>
            <a:off x="57154" y="1066800"/>
            <a:ext cx="8829672" cy="4974771"/>
          </a:xfrm>
        </p:spPr>
        <p:txBody>
          <a:bodyPr/>
          <a:lstStyle/>
          <a:p>
            <a:pPr>
              <a:lnSpc>
                <a:spcPct val="114000"/>
              </a:lnSpc>
              <a:spcBef>
                <a:spcPts val="0"/>
              </a:spcBef>
            </a:pPr>
            <a:r>
              <a:rPr lang="en-US" sz="2000" dirty="0" smtClean="0">
                <a:solidFill>
                  <a:srgbClr val="002060"/>
                </a:solidFill>
                <a:latin typeface="Arial" pitchFamily="34" charset="0"/>
                <a:cs typeface="Arial" pitchFamily="34" charset="0"/>
              </a:rPr>
              <a:t>Better Buying Power reflects the Department of Defense’s commitment to continuous improvement – making productivity and cost consciousness part of our culture</a:t>
            </a:r>
          </a:p>
          <a:p>
            <a:pPr>
              <a:spcBef>
                <a:spcPts val="0"/>
              </a:spcBef>
            </a:pPr>
            <a:endParaRPr lang="en-US" sz="2000" dirty="0" smtClean="0">
              <a:solidFill>
                <a:srgbClr val="002060"/>
              </a:solidFill>
              <a:latin typeface="Arial" pitchFamily="34" charset="0"/>
              <a:cs typeface="Arial" pitchFamily="34" charset="0"/>
            </a:endParaRPr>
          </a:p>
          <a:p>
            <a:pPr>
              <a:lnSpc>
                <a:spcPct val="114000"/>
              </a:lnSpc>
              <a:spcBef>
                <a:spcPts val="0"/>
              </a:spcBef>
            </a:pPr>
            <a:r>
              <a:rPr lang="en-US" sz="2000" dirty="0" smtClean="0">
                <a:solidFill>
                  <a:srgbClr val="002060"/>
                </a:solidFill>
                <a:latin typeface="Arial" pitchFamily="34" charset="0"/>
                <a:cs typeface="Arial" pitchFamily="34" charset="0"/>
              </a:rPr>
              <a:t>BBP 3.0 expands the focus to technical excellence and innovation. </a:t>
            </a:r>
            <a:r>
              <a:rPr lang="en-US" sz="2000" dirty="0">
                <a:solidFill>
                  <a:srgbClr val="002060"/>
                </a:solidFill>
                <a:latin typeface="Arial" pitchFamily="34" charset="0"/>
                <a:cs typeface="Arial" pitchFamily="34" charset="0"/>
              </a:rPr>
              <a:t> </a:t>
            </a:r>
            <a:r>
              <a:rPr lang="en-US" sz="2000" dirty="0" smtClean="0">
                <a:solidFill>
                  <a:srgbClr val="002060"/>
                </a:solidFill>
                <a:latin typeface="Arial" pitchFamily="34" charset="0"/>
                <a:cs typeface="Arial" pitchFamily="34" charset="0"/>
              </a:rPr>
              <a:t>It  builds on the previous BBP releases and includes all focus areas from BBP 2.0.  The 3.0 release encompasses 34 initiatives organized into eight focus areas</a:t>
            </a:r>
          </a:p>
          <a:p>
            <a:pPr lvl="1">
              <a:lnSpc>
                <a:spcPct val="114000"/>
              </a:lnSpc>
              <a:spcBef>
                <a:spcPts val="0"/>
              </a:spcBef>
            </a:pPr>
            <a:endParaRPr lang="en-US" sz="800" dirty="0" smtClean="0">
              <a:solidFill>
                <a:srgbClr val="002060"/>
              </a:solidFill>
              <a:latin typeface="Arial" pitchFamily="34" charset="0"/>
              <a:cs typeface="Arial" pitchFamily="34" charset="0"/>
            </a:endParaRPr>
          </a:p>
          <a:p>
            <a:pPr lvl="1">
              <a:spcBef>
                <a:spcPts val="0"/>
              </a:spcBef>
              <a:spcAft>
                <a:spcPts val="200"/>
              </a:spcAft>
            </a:pPr>
            <a:r>
              <a:rPr lang="en-US" sz="1600" b="1" dirty="0" smtClean="0">
                <a:solidFill>
                  <a:srgbClr val="002060"/>
                </a:solidFill>
                <a:latin typeface="Arial" pitchFamily="34" charset="0"/>
                <a:cs typeface="Arial" pitchFamily="34" charset="0"/>
              </a:rPr>
              <a:t>Achieve Affordable Programs</a:t>
            </a:r>
          </a:p>
          <a:p>
            <a:pPr lvl="1">
              <a:spcBef>
                <a:spcPts val="0"/>
              </a:spcBef>
              <a:spcAft>
                <a:spcPts val="200"/>
              </a:spcAft>
            </a:pPr>
            <a:r>
              <a:rPr lang="en-US" sz="1600" dirty="0">
                <a:solidFill>
                  <a:srgbClr val="002060"/>
                </a:solidFill>
                <a:latin typeface="Arial" pitchFamily="34" charset="0"/>
                <a:cs typeface="Arial" pitchFamily="34" charset="0"/>
              </a:rPr>
              <a:t>Achieve </a:t>
            </a:r>
            <a:r>
              <a:rPr lang="en-US" sz="1600" dirty="0" smtClean="0">
                <a:solidFill>
                  <a:srgbClr val="002060"/>
                </a:solidFill>
                <a:latin typeface="Arial" pitchFamily="34" charset="0"/>
                <a:cs typeface="Arial" pitchFamily="34" charset="0"/>
              </a:rPr>
              <a:t>Dominant Capabilities While Controlling Lifecycle Costs</a:t>
            </a:r>
            <a:endParaRPr lang="en-US" sz="1600" b="1" dirty="0" smtClean="0">
              <a:solidFill>
                <a:srgbClr val="002060"/>
              </a:solidFill>
              <a:latin typeface="Arial" pitchFamily="34" charset="0"/>
              <a:cs typeface="Arial" pitchFamily="34" charset="0"/>
            </a:endParaRPr>
          </a:p>
          <a:p>
            <a:pPr lvl="1">
              <a:spcBef>
                <a:spcPts val="0"/>
              </a:spcBef>
              <a:spcAft>
                <a:spcPts val="200"/>
              </a:spcAft>
            </a:pPr>
            <a:r>
              <a:rPr lang="en-US" sz="1600" b="1" dirty="0" smtClean="0">
                <a:solidFill>
                  <a:srgbClr val="002060"/>
                </a:solidFill>
                <a:latin typeface="Arial" pitchFamily="34" charset="0"/>
                <a:cs typeface="Arial" pitchFamily="34" charset="0"/>
              </a:rPr>
              <a:t>Incentivize Productivity in Industry and Government</a:t>
            </a:r>
          </a:p>
          <a:p>
            <a:pPr lvl="1">
              <a:spcBef>
                <a:spcPts val="0"/>
              </a:spcBef>
              <a:spcAft>
                <a:spcPts val="200"/>
              </a:spcAft>
            </a:pPr>
            <a:r>
              <a:rPr lang="en-US" sz="1600" dirty="0">
                <a:solidFill>
                  <a:srgbClr val="002060"/>
                </a:solidFill>
                <a:latin typeface="Arial" pitchFamily="34" charset="0"/>
                <a:cs typeface="Arial" pitchFamily="34" charset="0"/>
              </a:rPr>
              <a:t>Incentivize </a:t>
            </a:r>
            <a:r>
              <a:rPr lang="en-US" sz="1600" dirty="0" smtClean="0">
                <a:solidFill>
                  <a:srgbClr val="002060"/>
                </a:solidFill>
                <a:latin typeface="Arial" pitchFamily="34" charset="0"/>
                <a:cs typeface="Arial" pitchFamily="34" charset="0"/>
              </a:rPr>
              <a:t>Innovation </a:t>
            </a:r>
            <a:r>
              <a:rPr lang="en-US" sz="1600" dirty="0">
                <a:solidFill>
                  <a:srgbClr val="002060"/>
                </a:solidFill>
                <a:latin typeface="Arial" pitchFamily="34" charset="0"/>
                <a:cs typeface="Arial" pitchFamily="34" charset="0"/>
              </a:rPr>
              <a:t>in Industry </a:t>
            </a:r>
            <a:r>
              <a:rPr lang="en-US" sz="1600" dirty="0" smtClean="0">
                <a:solidFill>
                  <a:srgbClr val="002060"/>
                </a:solidFill>
                <a:latin typeface="Arial" pitchFamily="34" charset="0"/>
                <a:cs typeface="Arial" pitchFamily="34" charset="0"/>
              </a:rPr>
              <a:t>and Government</a:t>
            </a:r>
            <a:endParaRPr lang="en-US" sz="1600" b="1" dirty="0" smtClean="0">
              <a:solidFill>
                <a:srgbClr val="002060"/>
              </a:solidFill>
              <a:latin typeface="Arial" pitchFamily="34" charset="0"/>
              <a:cs typeface="Arial" pitchFamily="34" charset="0"/>
            </a:endParaRPr>
          </a:p>
          <a:p>
            <a:pPr lvl="1">
              <a:spcBef>
                <a:spcPts val="0"/>
              </a:spcBef>
              <a:spcAft>
                <a:spcPts val="200"/>
              </a:spcAft>
              <a:buFont typeface="Arial" pitchFamily="34" charset="0"/>
              <a:buChar char="–"/>
            </a:pPr>
            <a:r>
              <a:rPr lang="en-US" sz="1600" b="1" dirty="0" smtClean="0">
                <a:solidFill>
                  <a:srgbClr val="002060"/>
                </a:solidFill>
                <a:latin typeface="Arial" pitchFamily="34" charset="0"/>
                <a:cs typeface="Arial" pitchFamily="34" charset="0"/>
              </a:rPr>
              <a:t>Eliminate Unproductive Processes and Bureaucracy</a:t>
            </a:r>
          </a:p>
          <a:p>
            <a:pPr lvl="1">
              <a:spcBef>
                <a:spcPts val="0"/>
              </a:spcBef>
              <a:spcAft>
                <a:spcPts val="200"/>
              </a:spcAft>
              <a:buFont typeface="Arial" pitchFamily="34" charset="0"/>
              <a:buChar char="–"/>
            </a:pPr>
            <a:r>
              <a:rPr lang="en-US" sz="1600" b="1" dirty="0" smtClean="0">
                <a:solidFill>
                  <a:srgbClr val="002060"/>
                </a:solidFill>
                <a:latin typeface="Arial" pitchFamily="34" charset="0"/>
                <a:cs typeface="Arial" pitchFamily="34" charset="0"/>
              </a:rPr>
              <a:t>Promote Effective Competition</a:t>
            </a:r>
          </a:p>
          <a:p>
            <a:pPr lvl="1">
              <a:spcBef>
                <a:spcPts val="0"/>
              </a:spcBef>
              <a:spcAft>
                <a:spcPts val="200"/>
              </a:spcAft>
              <a:buFont typeface="Arial" pitchFamily="34" charset="0"/>
              <a:buChar char="–"/>
            </a:pPr>
            <a:r>
              <a:rPr lang="en-US" sz="1600" b="1" dirty="0" smtClean="0">
                <a:solidFill>
                  <a:srgbClr val="002060"/>
                </a:solidFill>
                <a:latin typeface="Arial" pitchFamily="34" charset="0"/>
                <a:cs typeface="Arial" pitchFamily="34" charset="0"/>
              </a:rPr>
              <a:t>Improve Tradecraft in Acquisition of Services</a:t>
            </a:r>
          </a:p>
          <a:p>
            <a:pPr lvl="1">
              <a:spcBef>
                <a:spcPts val="0"/>
              </a:spcBef>
              <a:spcAft>
                <a:spcPts val="200"/>
              </a:spcAft>
              <a:buFont typeface="Arial" pitchFamily="34" charset="0"/>
              <a:buChar char="–"/>
            </a:pPr>
            <a:r>
              <a:rPr lang="en-US" sz="1600" b="1" dirty="0" smtClean="0">
                <a:solidFill>
                  <a:srgbClr val="002060"/>
                </a:solidFill>
                <a:latin typeface="Arial" pitchFamily="34" charset="0"/>
                <a:cs typeface="Arial" pitchFamily="34" charset="0"/>
              </a:rPr>
              <a:t>Improve the Professionalism of the Total </a:t>
            </a:r>
            <a:endParaRPr lang="en-US" sz="1600" dirty="0">
              <a:solidFill>
                <a:srgbClr val="002060"/>
              </a:solidFill>
              <a:latin typeface="Arial" pitchFamily="34" charset="0"/>
              <a:cs typeface="Arial" pitchFamily="34" charset="0"/>
            </a:endParaRPr>
          </a:p>
          <a:p>
            <a:pPr marL="457200" lvl="1" indent="285750">
              <a:spcBef>
                <a:spcPts val="0"/>
              </a:spcBef>
              <a:spcAft>
                <a:spcPts val="200"/>
              </a:spcAft>
              <a:buNone/>
            </a:pPr>
            <a:r>
              <a:rPr lang="en-US" sz="1600" b="1" dirty="0" smtClean="0">
                <a:solidFill>
                  <a:srgbClr val="002060"/>
                </a:solidFill>
                <a:latin typeface="Arial" pitchFamily="34" charset="0"/>
                <a:cs typeface="Arial" pitchFamily="34" charset="0"/>
              </a:rPr>
              <a:t>Acquisition Workforce</a:t>
            </a:r>
          </a:p>
          <a:p>
            <a:pPr>
              <a:spcBef>
                <a:spcPts val="0"/>
              </a:spcBef>
              <a:spcAft>
                <a:spcPts val="200"/>
              </a:spcAft>
              <a:buFont typeface="Arial" pitchFamily="34" charset="0"/>
              <a:buChar char="•"/>
            </a:pPr>
            <a:endParaRPr lang="en-US" sz="2000" b="1" dirty="0" smtClean="0">
              <a:solidFill>
                <a:srgbClr val="002060"/>
              </a:solidFill>
              <a:latin typeface="Arial" pitchFamily="34" charset="0"/>
              <a:cs typeface="Arial" pitchFamily="34" charset="0"/>
            </a:endParaRPr>
          </a:p>
        </p:txBody>
      </p:sp>
      <p:pic>
        <p:nvPicPr>
          <p:cNvPr id="8" name="Picture 3"/>
          <p:cNvPicPr>
            <a:picLocks noChangeAspect="1" noChangeArrowheads="1"/>
          </p:cNvPicPr>
          <p:nvPr/>
        </p:nvPicPr>
        <p:blipFill>
          <a:blip r:embed="rId3" cstate="print"/>
          <a:srcRect/>
          <a:stretch>
            <a:fillRect/>
          </a:stretch>
        </p:blipFill>
        <p:spPr bwMode="auto">
          <a:xfrm>
            <a:off x="7251318" y="4049187"/>
            <a:ext cx="1872434" cy="2496579"/>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267482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256983"/>
            <a:ext cx="7396976" cy="658307"/>
          </a:xfrm>
          <a:prstGeom prst="rect">
            <a:avLst/>
          </a:prstGeom>
        </p:spPr>
        <p:txBody>
          <a:bodyPr/>
          <a:lstStyle>
            <a:lvl1pPr algn="ctr" rtl="0" eaLnBrk="0" fontAlgn="base" hangingPunct="0">
              <a:spcBef>
                <a:spcPct val="0"/>
              </a:spcBef>
              <a:spcAft>
                <a:spcPct val="0"/>
              </a:spcAft>
              <a:defRPr sz="3600" b="1">
                <a:solidFill>
                  <a:srgbClr val="000066"/>
                </a:solidFill>
                <a:latin typeface="+mj-lt"/>
                <a:ea typeface="+mj-ea"/>
                <a:cs typeface="+mj-cs"/>
              </a:defRPr>
            </a:lvl1pPr>
            <a:lvl2pPr algn="ctr" rtl="0" eaLnBrk="0" fontAlgn="base" hangingPunct="0">
              <a:spcBef>
                <a:spcPct val="0"/>
              </a:spcBef>
              <a:spcAft>
                <a:spcPct val="0"/>
              </a:spcAft>
              <a:defRPr sz="3600" b="1">
                <a:solidFill>
                  <a:srgbClr val="000066"/>
                </a:solidFill>
                <a:latin typeface="Tahoma" pitchFamily="34" charset="0"/>
              </a:defRPr>
            </a:lvl2pPr>
            <a:lvl3pPr algn="ctr" rtl="0" eaLnBrk="0" fontAlgn="base" hangingPunct="0">
              <a:spcBef>
                <a:spcPct val="0"/>
              </a:spcBef>
              <a:spcAft>
                <a:spcPct val="0"/>
              </a:spcAft>
              <a:defRPr sz="3600" b="1">
                <a:solidFill>
                  <a:srgbClr val="000066"/>
                </a:solidFill>
                <a:latin typeface="Tahoma" pitchFamily="34" charset="0"/>
              </a:defRPr>
            </a:lvl3pPr>
            <a:lvl4pPr algn="ctr" rtl="0" eaLnBrk="0" fontAlgn="base" hangingPunct="0">
              <a:spcBef>
                <a:spcPct val="0"/>
              </a:spcBef>
              <a:spcAft>
                <a:spcPct val="0"/>
              </a:spcAft>
              <a:defRPr sz="3600" b="1">
                <a:solidFill>
                  <a:srgbClr val="000066"/>
                </a:solidFill>
                <a:latin typeface="Tahoma" pitchFamily="34" charset="0"/>
              </a:defRPr>
            </a:lvl4pPr>
            <a:lvl5pPr algn="ctr" rtl="0" eaLnBrk="0" fontAlgn="base" hangingPunct="0">
              <a:spcBef>
                <a:spcPct val="0"/>
              </a:spcBef>
              <a:spcAft>
                <a:spcPct val="0"/>
              </a:spcAft>
              <a:defRPr sz="3600" b="1">
                <a:solidFill>
                  <a:srgbClr val="000066"/>
                </a:solidFill>
                <a:latin typeface="Tahoma" pitchFamily="34" charset="0"/>
              </a:defRPr>
            </a:lvl5pPr>
            <a:lvl6pPr marL="457200" algn="ctr" rtl="0" fontAlgn="base">
              <a:spcBef>
                <a:spcPct val="0"/>
              </a:spcBef>
              <a:spcAft>
                <a:spcPct val="0"/>
              </a:spcAft>
              <a:defRPr sz="3600" b="1">
                <a:solidFill>
                  <a:srgbClr val="000066"/>
                </a:solidFill>
                <a:latin typeface="Tahoma" pitchFamily="34" charset="0"/>
              </a:defRPr>
            </a:lvl6pPr>
            <a:lvl7pPr marL="914400" algn="ctr" rtl="0" fontAlgn="base">
              <a:spcBef>
                <a:spcPct val="0"/>
              </a:spcBef>
              <a:spcAft>
                <a:spcPct val="0"/>
              </a:spcAft>
              <a:defRPr sz="3600" b="1">
                <a:solidFill>
                  <a:srgbClr val="000066"/>
                </a:solidFill>
                <a:latin typeface="Tahoma" pitchFamily="34" charset="0"/>
              </a:defRPr>
            </a:lvl7pPr>
            <a:lvl8pPr marL="1371600" algn="ctr" rtl="0" fontAlgn="base">
              <a:spcBef>
                <a:spcPct val="0"/>
              </a:spcBef>
              <a:spcAft>
                <a:spcPct val="0"/>
              </a:spcAft>
              <a:defRPr sz="3600" b="1">
                <a:solidFill>
                  <a:srgbClr val="000066"/>
                </a:solidFill>
                <a:latin typeface="Tahoma" pitchFamily="34" charset="0"/>
              </a:defRPr>
            </a:lvl8pPr>
            <a:lvl9pPr marL="1828800" algn="ctr" rtl="0" fontAlgn="base">
              <a:spcBef>
                <a:spcPct val="0"/>
              </a:spcBef>
              <a:spcAft>
                <a:spcPct val="0"/>
              </a:spcAft>
              <a:defRPr sz="3600" b="1">
                <a:solidFill>
                  <a:srgbClr val="000066"/>
                </a:solidFill>
                <a:latin typeface="Tahoma" pitchFamily="34" charset="0"/>
              </a:defRPr>
            </a:lvl9pPr>
          </a:lstStyle>
          <a:p>
            <a:r>
              <a:rPr lang="en-US" sz="3400" dirty="0" smtClean="0">
                <a:solidFill>
                  <a:srgbClr val="002060"/>
                </a:solidFill>
              </a:rPr>
              <a:t>Better Buying Power 3.0 Focus Areas</a:t>
            </a:r>
            <a:endParaRPr lang="en-US" sz="3400" dirty="0">
              <a:solidFill>
                <a:srgbClr val="002060"/>
              </a:solidFill>
            </a:endParaRPr>
          </a:p>
        </p:txBody>
      </p:sp>
      <p:sp>
        <p:nvSpPr>
          <p:cNvPr id="2" name="TextBox 1"/>
          <p:cNvSpPr txBox="1"/>
          <p:nvPr/>
        </p:nvSpPr>
        <p:spPr>
          <a:xfrm>
            <a:off x="-156117" y="1045589"/>
            <a:ext cx="9077093" cy="6042680"/>
          </a:xfrm>
          <a:prstGeom prst="rect">
            <a:avLst/>
          </a:prstGeom>
          <a:noFill/>
        </p:spPr>
        <p:txBody>
          <a:bodyPr wrap="square" rtlCol="0">
            <a:spAutoFit/>
          </a:bodyPr>
          <a:lstStyle/>
          <a:p>
            <a:pPr marL="742950" lvl="1" indent="-285750">
              <a:spcBef>
                <a:spcPts val="0"/>
              </a:spcBef>
              <a:spcAft>
                <a:spcPts val="200"/>
              </a:spcAft>
              <a:buFont typeface="Arial" pitchFamily="34" charset="0"/>
              <a:buChar char="•"/>
            </a:pPr>
            <a:r>
              <a:rPr lang="en-US" sz="2400" b="1" dirty="0">
                <a:solidFill>
                  <a:srgbClr val="002060"/>
                </a:solidFill>
                <a:latin typeface="Arial" pitchFamily="34" charset="0"/>
                <a:cs typeface="Arial" pitchFamily="34" charset="0"/>
              </a:rPr>
              <a:t>Achieve Affordable </a:t>
            </a:r>
            <a:r>
              <a:rPr lang="en-US" sz="2400" b="1" dirty="0" smtClean="0">
                <a:solidFill>
                  <a:srgbClr val="002060"/>
                </a:solidFill>
                <a:latin typeface="Arial" pitchFamily="34" charset="0"/>
                <a:cs typeface="Arial" pitchFamily="34" charset="0"/>
              </a:rPr>
              <a:t>Programs </a:t>
            </a:r>
          </a:p>
          <a:p>
            <a:pPr marL="742950" lvl="1" indent="-285750">
              <a:spcBef>
                <a:spcPts val="0"/>
              </a:spcBef>
              <a:spcAft>
                <a:spcPts val="200"/>
              </a:spcAft>
              <a:buFont typeface="Arial" pitchFamily="34" charset="0"/>
              <a:buChar char="•"/>
            </a:pPr>
            <a:endParaRPr lang="en-US" sz="1600" b="1" dirty="0">
              <a:solidFill>
                <a:srgbClr val="002060"/>
              </a:solidFill>
              <a:latin typeface="Arial" pitchFamily="34" charset="0"/>
              <a:cs typeface="Arial" pitchFamily="34" charset="0"/>
            </a:endParaRPr>
          </a:p>
          <a:p>
            <a:pPr marL="742950" lvl="1" indent="-285750">
              <a:spcBef>
                <a:spcPts val="0"/>
              </a:spcBef>
              <a:spcAft>
                <a:spcPts val="200"/>
              </a:spcAft>
              <a:buFont typeface="Arial" pitchFamily="34" charset="0"/>
              <a:buChar char="•"/>
            </a:pPr>
            <a:r>
              <a:rPr lang="en-US" sz="2400" b="1" dirty="0" smtClean="0">
                <a:solidFill>
                  <a:srgbClr val="002060"/>
                </a:solidFill>
                <a:latin typeface="Arial" pitchFamily="34" charset="0"/>
                <a:cs typeface="Arial" pitchFamily="34" charset="0"/>
              </a:rPr>
              <a:t>Control </a:t>
            </a:r>
            <a:r>
              <a:rPr lang="en-US" sz="2400" b="1" dirty="0">
                <a:solidFill>
                  <a:srgbClr val="002060"/>
                </a:solidFill>
                <a:latin typeface="Arial" pitchFamily="34" charset="0"/>
                <a:cs typeface="Arial" pitchFamily="34" charset="0"/>
              </a:rPr>
              <a:t>Costs </a:t>
            </a:r>
            <a:r>
              <a:rPr lang="en-US" sz="2400" b="1" dirty="0" smtClean="0">
                <a:solidFill>
                  <a:srgbClr val="002060"/>
                </a:solidFill>
                <a:latin typeface="Arial" pitchFamily="34" charset="0"/>
                <a:cs typeface="Arial" pitchFamily="34" charset="0"/>
              </a:rPr>
              <a:t>Throughout </a:t>
            </a:r>
            <a:r>
              <a:rPr lang="en-US" sz="2400" b="1" dirty="0">
                <a:solidFill>
                  <a:srgbClr val="002060"/>
                </a:solidFill>
                <a:latin typeface="Arial" pitchFamily="34" charset="0"/>
                <a:cs typeface="Arial" pitchFamily="34" charset="0"/>
              </a:rPr>
              <a:t>the </a:t>
            </a:r>
            <a:r>
              <a:rPr lang="en-US" sz="2400" b="1" dirty="0" smtClean="0">
                <a:solidFill>
                  <a:srgbClr val="002060"/>
                </a:solidFill>
                <a:latin typeface="Arial" pitchFamily="34" charset="0"/>
                <a:cs typeface="Arial" pitchFamily="34" charset="0"/>
              </a:rPr>
              <a:t>Product Lifecycle</a:t>
            </a:r>
          </a:p>
          <a:p>
            <a:pPr lvl="1">
              <a:spcBef>
                <a:spcPts val="0"/>
              </a:spcBef>
              <a:spcAft>
                <a:spcPts val="200"/>
              </a:spcAft>
            </a:pPr>
            <a:endParaRPr lang="en-US" sz="1600" b="1" dirty="0">
              <a:solidFill>
                <a:srgbClr val="002060"/>
              </a:solidFill>
              <a:latin typeface="Arial" pitchFamily="34" charset="0"/>
              <a:cs typeface="Arial" pitchFamily="34" charset="0"/>
            </a:endParaRPr>
          </a:p>
          <a:p>
            <a:pPr marL="742950" lvl="1" indent="-285750">
              <a:spcBef>
                <a:spcPts val="0"/>
              </a:spcBef>
              <a:spcAft>
                <a:spcPts val="200"/>
              </a:spcAft>
              <a:buFont typeface="Arial" pitchFamily="34" charset="0"/>
              <a:buChar char="•"/>
            </a:pPr>
            <a:r>
              <a:rPr lang="en-US" sz="2400" b="1" dirty="0">
                <a:solidFill>
                  <a:srgbClr val="002060"/>
                </a:solidFill>
                <a:latin typeface="Arial" pitchFamily="34" charset="0"/>
                <a:cs typeface="Arial" pitchFamily="34" charset="0"/>
              </a:rPr>
              <a:t>Incentivize Productivity </a:t>
            </a:r>
            <a:r>
              <a:rPr lang="en-US" sz="2400" b="1" dirty="0" smtClean="0">
                <a:solidFill>
                  <a:srgbClr val="002060"/>
                </a:solidFill>
                <a:latin typeface="Arial" pitchFamily="34" charset="0"/>
                <a:cs typeface="Arial" pitchFamily="34" charset="0"/>
              </a:rPr>
              <a:t>in </a:t>
            </a:r>
            <a:r>
              <a:rPr lang="en-US" sz="2400" b="1" dirty="0">
                <a:solidFill>
                  <a:srgbClr val="002060"/>
                </a:solidFill>
                <a:latin typeface="Arial" pitchFamily="34" charset="0"/>
                <a:cs typeface="Arial" pitchFamily="34" charset="0"/>
              </a:rPr>
              <a:t>Industry </a:t>
            </a:r>
            <a:r>
              <a:rPr lang="en-US" sz="2400" b="1" dirty="0" smtClean="0">
                <a:solidFill>
                  <a:srgbClr val="002060"/>
                </a:solidFill>
                <a:latin typeface="Arial" pitchFamily="34" charset="0"/>
                <a:cs typeface="Arial" pitchFamily="34" charset="0"/>
              </a:rPr>
              <a:t>and Government</a:t>
            </a:r>
          </a:p>
          <a:p>
            <a:pPr marL="742950" lvl="1" indent="-285750">
              <a:spcBef>
                <a:spcPts val="0"/>
              </a:spcBef>
              <a:spcAft>
                <a:spcPts val="200"/>
              </a:spcAft>
              <a:buFont typeface="Arial" pitchFamily="34" charset="0"/>
              <a:buChar char="•"/>
            </a:pPr>
            <a:endParaRPr lang="en-US" sz="1600" b="1" dirty="0" smtClean="0">
              <a:solidFill>
                <a:srgbClr val="002060"/>
              </a:solidFill>
              <a:latin typeface="Arial" pitchFamily="34" charset="0"/>
              <a:cs typeface="Arial" pitchFamily="34" charset="0"/>
            </a:endParaRPr>
          </a:p>
          <a:p>
            <a:pPr marL="742950" lvl="1" indent="-285750">
              <a:spcBef>
                <a:spcPts val="0"/>
              </a:spcBef>
              <a:spcAft>
                <a:spcPts val="200"/>
              </a:spcAft>
              <a:buFont typeface="Arial" pitchFamily="34" charset="0"/>
              <a:buChar char="•"/>
            </a:pPr>
            <a:r>
              <a:rPr lang="en-US" sz="2400" b="1" dirty="0">
                <a:solidFill>
                  <a:srgbClr val="002060"/>
                </a:solidFill>
                <a:latin typeface="Arial" pitchFamily="34" charset="0"/>
                <a:cs typeface="Arial" pitchFamily="34" charset="0"/>
              </a:rPr>
              <a:t>Incentivize </a:t>
            </a:r>
            <a:r>
              <a:rPr lang="en-US" sz="2400" b="1" dirty="0" smtClean="0">
                <a:solidFill>
                  <a:srgbClr val="002060"/>
                </a:solidFill>
                <a:latin typeface="Arial" pitchFamily="34" charset="0"/>
                <a:cs typeface="Arial" pitchFamily="34" charset="0"/>
              </a:rPr>
              <a:t>Innovation </a:t>
            </a:r>
            <a:r>
              <a:rPr lang="en-US" sz="2400" b="1" dirty="0">
                <a:solidFill>
                  <a:srgbClr val="002060"/>
                </a:solidFill>
                <a:latin typeface="Arial" pitchFamily="34" charset="0"/>
                <a:cs typeface="Arial" pitchFamily="34" charset="0"/>
              </a:rPr>
              <a:t>in Industry </a:t>
            </a:r>
            <a:r>
              <a:rPr lang="en-US" sz="2400" b="1" dirty="0" smtClean="0">
                <a:solidFill>
                  <a:srgbClr val="002060"/>
                </a:solidFill>
                <a:latin typeface="Arial" pitchFamily="34" charset="0"/>
                <a:cs typeface="Arial" pitchFamily="34" charset="0"/>
              </a:rPr>
              <a:t>and </a:t>
            </a:r>
            <a:r>
              <a:rPr lang="en-US" sz="2400" b="1" dirty="0">
                <a:solidFill>
                  <a:srgbClr val="002060"/>
                </a:solidFill>
                <a:latin typeface="Arial" pitchFamily="34" charset="0"/>
                <a:cs typeface="Arial" pitchFamily="34" charset="0"/>
              </a:rPr>
              <a:t>Government</a:t>
            </a:r>
          </a:p>
          <a:p>
            <a:pPr lvl="1">
              <a:spcBef>
                <a:spcPts val="0"/>
              </a:spcBef>
              <a:spcAft>
                <a:spcPts val="200"/>
              </a:spcAft>
            </a:pPr>
            <a:endParaRPr lang="en-US" sz="1600" b="1" dirty="0">
              <a:solidFill>
                <a:srgbClr val="002060"/>
              </a:solidFill>
              <a:latin typeface="Arial" pitchFamily="34" charset="0"/>
              <a:cs typeface="Arial" pitchFamily="34" charset="0"/>
            </a:endParaRPr>
          </a:p>
          <a:p>
            <a:pPr marL="742950" lvl="1" indent="-285750">
              <a:spcBef>
                <a:spcPts val="0"/>
              </a:spcBef>
              <a:spcAft>
                <a:spcPts val="200"/>
              </a:spcAft>
              <a:buFont typeface="Arial" pitchFamily="34" charset="0"/>
              <a:buChar char="•"/>
            </a:pPr>
            <a:r>
              <a:rPr lang="en-US" sz="2400" b="1" dirty="0" smtClean="0">
                <a:solidFill>
                  <a:srgbClr val="002060"/>
                </a:solidFill>
                <a:latin typeface="Arial" pitchFamily="34" charset="0"/>
                <a:cs typeface="Arial" pitchFamily="34" charset="0"/>
              </a:rPr>
              <a:t>Eliminate </a:t>
            </a:r>
            <a:r>
              <a:rPr lang="en-US" sz="2400" b="1" dirty="0">
                <a:solidFill>
                  <a:srgbClr val="002060"/>
                </a:solidFill>
                <a:latin typeface="Arial" pitchFamily="34" charset="0"/>
                <a:cs typeface="Arial" pitchFamily="34" charset="0"/>
              </a:rPr>
              <a:t>Unproductive Processes and Bureaucracy</a:t>
            </a:r>
          </a:p>
          <a:p>
            <a:pPr marL="742950" lvl="1" indent="-285750">
              <a:spcBef>
                <a:spcPts val="0"/>
              </a:spcBef>
              <a:spcAft>
                <a:spcPts val="200"/>
              </a:spcAft>
              <a:buFont typeface="Arial" pitchFamily="34" charset="0"/>
              <a:buChar char="•"/>
            </a:pPr>
            <a:endParaRPr lang="en-US" sz="1600" b="1" dirty="0" smtClean="0">
              <a:solidFill>
                <a:srgbClr val="002060"/>
              </a:solidFill>
              <a:latin typeface="Arial" pitchFamily="34" charset="0"/>
              <a:cs typeface="Arial" pitchFamily="34" charset="0"/>
            </a:endParaRPr>
          </a:p>
          <a:p>
            <a:pPr marL="742950" lvl="1" indent="-285750">
              <a:spcBef>
                <a:spcPts val="0"/>
              </a:spcBef>
              <a:spcAft>
                <a:spcPts val="200"/>
              </a:spcAft>
              <a:buFont typeface="Arial" pitchFamily="34" charset="0"/>
              <a:buChar char="•"/>
            </a:pPr>
            <a:r>
              <a:rPr lang="en-US" sz="2400" b="1" dirty="0" smtClean="0">
                <a:solidFill>
                  <a:srgbClr val="002060"/>
                </a:solidFill>
                <a:latin typeface="Arial" pitchFamily="34" charset="0"/>
                <a:cs typeface="Arial" pitchFamily="34" charset="0"/>
              </a:rPr>
              <a:t>Promote </a:t>
            </a:r>
            <a:r>
              <a:rPr lang="en-US" sz="2400" b="1" dirty="0">
                <a:solidFill>
                  <a:srgbClr val="002060"/>
                </a:solidFill>
                <a:latin typeface="Arial" pitchFamily="34" charset="0"/>
                <a:cs typeface="Arial" pitchFamily="34" charset="0"/>
              </a:rPr>
              <a:t>Effective Competition</a:t>
            </a:r>
          </a:p>
          <a:p>
            <a:pPr marL="742950" lvl="1" indent="-285750">
              <a:spcBef>
                <a:spcPts val="0"/>
              </a:spcBef>
              <a:spcAft>
                <a:spcPts val="200"/>
              </a:spcAft>
              <a:buFont typeface="Arial" pitchFamily="34" charset="0"/>
              <a:buChar char="•"/>
            </a:pPr>
            <a:endParaRPr lang="en-US" sz="1600" b="1" dirty="0" smtClean="0">
              <a:solidFill>
                <a:srgbClr val="002060"/>
              </a:solidFill>
              <a:latin typeface="Arial" pitchFamily="34" charset="0"/>
              <a:cs typeface="Arial" pitchFamily="34" charset="0"/>
            </a:endParaRPr>
          </a:p>
          <a:p>
            <a:pPr marL="742950" lvl="1" indent="-285750">
              <a:spcBef>
                <a:spcPts val="0"/>
              </a:spcBef>
              <a:spcAft>
                <a:spcPts val="200"/>
              </a:spcAft>
              <a:buFont typeface="Arial" pitchFamily="34" charset="0"/>
              <a:buChar char="•"/>
            </a:pPr>
            <a:r>
              <a:rPr lang="en-US" sz="2400" b="1" dirty="0" smtClean="0">
                <a:solidFill>
                  <a:srgbClr val="002060"/>
                </a:solidFill>
                <a:latin typeface="Arial" pitchFamily="34" charset="0"/>
                <a:cs typeface="Arial" pitchFamily="34" charset="0"/>
              </a:rPr>
              <a:t>Improve </a:t>
            </a:r>
            <a:r>
              <a:rPr lang="en-US" sz="2400" b="1" dirty="0">
                <a:solidFill>
                  <a:srgbClr val="002060"/>
                </a:solidFill>
                <a:latin typeface="Arial" pitchFamily="34" charset="0"/>
                <a:cs typeface="Arial" pitchFamily="34" charset="0"/>
              </a:rPr>
              <a:t>Tradecraft in Acquisition of Services</a:t>
            </a:r>
          </a:p>
          <a:p>
            <a:pPr marL="742950" lvl="1" indent="-285750">
              <a:spcBef>
                <a:spcPts val="0"/>
              </a:spcBef>
              <a:spcAft>
                <a:spcPts val="200"/>
              </a:spcAft>
              <a:buFont typeface="Arial" pitchFamily="34" charset="0"/>
              <a:buChar char="•"/>
            </a:pPr>
            <a:endParaRPr lang="en-US" sz="1600" b="1" dirty="0" smtClean="0">
              <a:solidFill>
                <a:srgbClr val="002060"/>
              </a:solidFill>
              <a:latin typeface="Arial" pitchFamily="34" charset="0"/>
              <a:cs typeface="Arial" pitchFamily="34" charset="0"/>
            </a:endParaRPr>
          </a:p>
          <a:p>
            <a:pPr marL="742950" lvl="1" indent="-285750">
              <a:spcBef>
                <a:spcPts val="0"/>
              </a:spcBef>
              <a:spcAft>
                <a:spcPts val="200"/>
              </a:spcAft>
              <a:buFont typeface="Arial" pitchFamily="34" charset="0"/>
              <a:buChar char="•"/>
            </a:pPr>
            <a:r>
              <a:rPr lang="en-US" sz="2400" b="1" dirty="0" smtClean="0">
                <a:solidFill>
                  <a:srgbClr val="002060"/>
                </a:solidFill>
                <a:latin typeface="Arial" pitchFamily="34" charset="0"/>
                <a:cs typeface="Arial" pitchFamily="34" charset="0"/>
              </a:rPr>
              <a:t>Improve </a:t>
            </a:r>
            <a:r>
              <a:rPr lang="en-US" sz="2400" b="1" dirty="0">
                <a:solidFill>
                  <a:srgbClr val="002060"/>
                </a:solidFill>
                <a:latin typeface="Arial" pitchFamily="34" charset="0"/>
                <a:cs typeface="Arial" pitchFamily="34" charset="0"/>
              </a:rPr>
              <a:t>the Professionalism of the Total </a:t>
            </a:r>
            <a:endParaRPr lang="en-US" sz="2400" b="1" dirty="0" smtClean="0">
              <a:solidFill>
                <a:srgbClr val="002060"/>
              </a:solidFill>
              <a:latin typeface="Arial" pitchFamily="34" charset="0"/>
              <a:cs typeface="Arial" pitchFamily="34" charset="0"/>
            </a:endParaRPr>
          </a:p>
          <a:p>
            <a:pPr lvl="1">
              <a:spcBef>
                <a:spcPts val="0"/>
              </a:spcBef>
              <a:spcAft>
                <a:spcPts val="200"/>
              </a:spcAft>
            </a:pPr>
            <a:r>
              <a:rPr lang="en-US" sz="2400" b="1" dirty="0" smtClean="0">
                <a:solidFill>
                  <a:srgbClr val="002060"/>
                </a:solidFill>
                <a:latin typeface="Arial" pitchFamily="34" charset="0"/>
                <a:cs typeface="Arial" pitchFamily="34" charset="0"/>
              </a:rPr>
              <a:t>		Acquisition </a:t>
            </a:r>
            <a:r>
              <a:rPr lang="en-US" sz="2400" b="1" dirty="0">
                <a:solidFill>
                  <a:srgbClr val="002060"/>
                </a:solidFill>
                <a:latin typeface="Arial" pitchFamily="34" charset="0"/>
                <a:cs typeface="Arial" pitchFamily="34" charset="0"/>
              </a:rPr>
              <a:t>Workforce</a:t>
            </a:r>
          </a:p>
          <a:p>
            <a:pPr marL="342900" indent="-342900">
              <a:buFont typeface="Arial" pitchFamily="34" charset="0"/>
              <a:buChar char="•"/>
            </a:pPr>
            <a:endParaRPr lang="en-US" sz="2400" dirty="0"/>
          </a:p>
        </p:txBody>
      </p:sp>
    </p:spTree>
    <p:extLst>
      <p:ext uri="{BB962C8B-B14F-4D97-AF65-F5344CB8AC3E}">
        <p14:creationId xmlns:p14="http://schemas.microsoft.com/office/powerpoint/2010/main" val="293477179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76200"/>
            <a:ext cx="6450013" cy="1157288"/>
          </a:xfrm>
          <a:prstGeom prst="rect">
            <a:avLst/>
          </a:prstGeom>
        </p:spPr>
        <p:txBody>
          <a:bodyPr/>
          <a:lstStyle>
            <a:lvl1pPr algn="ctr" rtl="0" eaLnBrk="0" fontAlgn="base" hangingPunct="0">
              <a:spcBef>
                <a:spcPct val="0"/>
              </a:spcBef>
              <a:spcAft>
                <a:spcPct val="0"/>
              </a:spcAft>
              <a:defRPr sz="3600" b="1">
                <a:solidFill>
                  <a:srgbClr val="000066"/>
                </a:solidFill>
                <a:latin typeface="+mj-lt"/>
                <a:ea typeface="+mj-ea"/>
                <a:cs typeface="+mj-cs"/>
              </a:defRPr>
            </a:lvl1pPr>
            <a:lvl2pPr algn="ctr" rtl="0" eaLnBrk="0" fontAlgn="base" hangingPunct="0">
              <a:spcBef>
                <a:spcPct val="0"/>
              </a:spcBef>
              <a:spcAft>
                <a:spcPct val="0"/>
              </a:spcAft>
              <a:defRPr sz="3600" b="1">
                <a:solidFill>
                  <a:srgbClr val="000066"/>
                </a:solidFill>
                <a:latin typeface="Tahoma" pitchFamily="34" charset="0"/>
              </a:defRPr>
            </a:lvl2pPr>
            <a:lvl3pPr algn="ctr" rtl="0" eaLnBrk="0" fontAlgn="base" hangingPunct="0">
              <a:spcBef>
                <a:spcPct val="0"/>
              </a:spcBef>
              <a:spcAft>
                <a:spcPct val="0"/>
              </a:spcAft>
              <a:defRPr sz="3600" b="1">
                <a:solidFill>
                  <a:srgbClr val="000066"/>
                </a:solidFill>
                <a:latin typeface="Tahoma" pitchFamily="34" charset="0"/>
              </a:defRPr>
            </a:lvl3pPr>
            <a:lvl4pPr algn="ctr" rtl="0" eaLnBrk="0" fontAlgn="base" hangingPunct="0">
              <a:spcBef>
                <a:spcPct val="0"/>
              </a:spcBef>
              <a:spcAft>
                <a:spcPct val="0"/>
              </a:spcAft>
              <a:defRPr sz="3600" b="1">
                <a:solidFill>
                  <a:srgbClr val="000066"/>
                </a:solidFill>
                <a:latin typeface="Tahoma" pitchFamily="34" charset="0"/>
              </a:defRPr>
            </a:lvl4pPr>
            <a:lvl5pPr algn="ctr" rtl="0" eaLnBrk="0" fontAlgn="base" hangingPunct="0">
              <a:spcBef>
                <a:spcPct val="0"/>
              </a:spcBef>
              <a:spcAft>
                <a:spcPct val="0"/>
              </a:spcAft>
              <a:defRPr sz="3600" b="1">
                <a:solidFill>
                  <a:srgbClr val="000066"/>
                </a:solidFill>
                <a:latin typeface="Tahoma" pitchFamily="34" charset="0"/>
              </a:defRPr>
            </a:lvl5pPr>
            <a:lvl6pPr marL="457200" algn="ctr" rtl="0" fontAlgn="base">
              <a:spcBef>
                <a:spcPct val="0"/>
              </a:spcBef>
              <a:spcAft>
                <a:spcPct val="0"/>
              </a:spcAft>
              <a:defRPr sz="3600" b="1">
                <a:solidFill>
                  <a:srgbClr val="000066"/>
                </a:solidFill>
                <a:latin typeface="Tahoma" pitchFamily="34" charset="0"/>
              </a:defRPr>
            </a:lvl6pPr>
            <a:lvl7pPr marL="914400" algn="ctr" rtl="0" fontAlgn="base">
              <a:spcBef>
                <a:spcPct val="0"/>
              </a:spcBef>
              <a:spcAft>
                <a:spcPct val="0"/>
              </a:spcAft>
              <a:defRPr sz="3600" b="1">
                <a:solidFill>
                  <a:srgbClr val="000066"/>
                </a:solidFill>
                <a:latin typeface="Tahoma" pitchFamily="34" charset="0"/>
              </a:defRPr>
            </a:lvl7pPr>
            <a:lvl8pPr marL="1371600" algn="ctr" rtl="0" fontAlgn="base">
              <a:spcBef>
                <a:spcPct val="0"/>
              </a:spcBef>
              <a:spcAft>
                <a:spcPct val="0"/>
              </a:spcAft>
              <a:defRPr sz="3600" b="1">
                <a:solidFill>
                  <a:srgbClr val="000066"/>
                </a:solidFill>
                <a:latin typeface="Tahoma" pitchFamily="34" charset="0"/>
              </a:defRPr>
            </a:lvl8pPr>
            <a:lvl9pPr marL="1828800" algn="ctr" rtl="0" fontAlgn="base">
              <a:spcBef>
                <a:spcPct val="0"/>
              </a:spcBef>
              <a:spcAft>
                <a:spcPct val="0"/>
              </a:spcAft>
              <a:defRPr sz="3600" b="1">
                <a:solidFill>
                  <a:srgbClr val="000066"/>
                </a:solidFill>
                <a:latin typeface="Tahoma" pitchFamily="34" charset="0"/>
              </a:defRPr>
            </a:lvl9pPr>
          </a:lstStyle>
          <a:p>
            <a:r>
              <a:rPr lang="en-US" sz="3200" dirty="0" smtClean="0">
                <a:solidFill>
                  <a:srgbClr val="002776"/>
                </a:solidFill>
              </a:rPr>
              <a:t>Better Buying Power 3.0</a:t>
            </a:r>
            <a:endParaRPr lang="en-US" sz="3200" dirty="0">
              <a:solidFill>
                <a:srgbClr val="002776"/>
              </a:solidFill>
            </a:endParaRPr>
          </a:p>
        </p:txBody>
      </p:sp>
      <p:sp>
        <p:nvSpPr>
          <p:cNvPr id="6" name="Text Placeholder 5"/>
          <p:cNvSpPr txBox="1">
            <a:spLocks/>
          </p:cNvSpPr>
          <p:nvPr/>
        </p:nvSpPr>
        <p:spPr>
          <a:xfrm>
            <a:off x="76201" y="1097270"/>
            <a:ext cx="4800599" cy="46932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28600" lvl="1" indent="-228600">
              <a:lnSpc>
                <a:spcPct val="85000"/>
              </a:lnSpc>
              <a:spcBef>
                <a:spcPts val="100"/>
              </a:spcBef>
              <a:buFontTx/>
              <a:buNone/>
              <a:defRPr/>
            </a:pPr>
            <a:r>
              <a:rPr lang="en-US" sz="1050" b="1" u="sng" dirty="0" smtClean="0">
                <a:solidFill>
                  <a:srgbClr val="002776"/>
                </a:solidFill>
                <a:latin typeface="Arial" panose="020B0604020202020204" pitchFamily="34" charset="0"/>
                <a:cs typeface="Arial" panose="020B0604020202020204" pitchFamily="34" charset="0"/>
              </a:rPr>
              <a:t>Achieve Affordable Programs</a:t>
            </a:r>
          </a:p>
          <a:p>
            <a:pPr marL="346075" lvl="1" indent="-231775">
              <a:lnSpc>
                <a:spcPct val="85000"/>
              </a:lnSpc>
              <a:spcBef>
                <a:spcPts val="100"/>
              </a:spcBef>
              <a:buFont typeface="Arial" pitchFamily="34" charset="0"/>
              <a:buChar char="•"/>
              <a:defRPr/>
            </a:pPr>
            <a:r>
              <a:rPr lang="en-US" sz="1050" b="1" dirty="0" smtClean="0">
                <a:solidFill>
                  <a:srgbClr val="002776"/>
                </a:solidFill>
                <a:latin typeface="Arial" panose="020B0604020202020204" pitchFamily="34" charset="0"/>
                <a:cs typeface="Arial" panose="020B0604020202020204" pitchFamily="34" charset="0"/>
              </a:rPr>
              <a:t>Continue to set and enforce affordability caps</a:t>
            </a:r>
          </a:p>
          <a:p>
            <a:pPr marL="346075" lvl="1" indent="-231775">
              <a:lnSpc>
                <a:spcPct val="85000"/>
              </a:lnSpc>
              <a:spcBef>
                <a:spcPts val="100"/>
              </a:spcBef>
              <a:buFont typeface="Arial" pitchFamily="34" charset="0"/>
              <a:buNone/>
              <a:defRPr/>
            </a:pPr>
            <a:endParaRPr lang="en-US" sz="1050" b="1" u="sng" dirty="0" smtClean="0">
              <a:solidFill>
                <a:srgbClr val="000000"/>
              </a:solidFill>
              <a:latin typeface="Arial" panose="020B0604020202020204" pitchFamily="34" charset="0"/>
              <a:cs typeface="Arial" panose="020B0604020202020204" pitchFamily="34" charset="0"/>
            </a:endParaRPr>
          </a:p>
          <a:p>
            <a:pPr marL="404813" lvl="1" indent="-404813">
              <a:lnSpc>
                <a:spcPct val="85000"/>
              </a:lnSpc>
              <a:spcBef>
                <a:spcPts val="100"/>
              </a:spcBef>
              <a:buFont typeface="Arial" pitchFamily="34" charset="0"/>
              <a:buNone/>
              <a:defRPr/>
            </a:pPr>
            <a:r>
              <a:rPr lang="en-US" sz="1050" b="1" u="sng" dirty="0" smtClean="0">
                <a:solidFill>
                  <a:srgbClr val="002776"/>
                </a:solidFill>
                <a:latin typeface="Arial" panose="020B0604020202020204" pitchFamily="34" charset="0"/>
                <a:cs typeface="Arial" panose="020B0604020202020204" pitchFamily="34" charset="0"/>
              </a:rPr>
              <a:t>Achieve Dominant Capabilities While Controlling Lifecycle Costs</a:t>
            </a:r>
          </a:p>
          <a:p>
            <a:pPr marL="346075" lvl="1" indent="-231775">
              <a:lnSpc>
                <a:spcPct val="85000"/>
              </a:lnSpc>
              <a:spcBef>
                <a:spcPts val="100"/>
              </a:spcBef>
              <a:buFont typeface="Arial" pitchFamily="34" charset="0"/>
              <a:buChar char="•"/>
              <a:defRPr/>
            </a:pPr>
            <a:r>
              <a:rPr lang="en-US" sz="1050" b="1" dirty="0" smtClean="0">
                <a:solidFill>
                  <a:srgbClr val="008000"/>
                </a:solidFill>
                <a:latin typeface="Arial" panose="020B0604020202020204" pitchFamily="34" charset="0"/>
                <a:cs typeface="Arial" panose="020B0604020202020204" pitchFamily="34" charset="0"/>
              </a:rPr>
              <a:t>Strengthen and expand </a:t>
            </a:r>
            <a:r>
              <a:rPr lang="en-US" sz="1050" b="1" dirty="0" smtClean="0">
                <a:solidFill>
                  <a:srgbClr val="002776"/>
                </a:solidFill>
                <a:latin typeface="Arial" panose="020B0604020202020204" pitchFamily="34" charset="0"/>
                <a:cs typeface="Arial" panose="020B0604020202020204" pitchFamily="34" charset="0"/>
              </a:rPr>
              <a:t>“should cost” based cost management</a:t>
            </a:r>
          </a:p>
          <a:p>
            <a:pPr marL="346075" lvl="1" indent="-228600">
              <a:lnSpc>
                <a:spcPct val="85000"/>
              </a:lnSpc>
              <a:spcBef>
                <a:spcPts val="100"/>
              </a:spcBef>
              <a:buFont typeface="Arial" pitchFamily="34" charset="0"/>
              <a:buChar char="•"/>
              <a:defRPr/>
            </a:pPr>
            <a:r>
              <a:rPr lang="en-US" sz="1050" b="1" dirty="0">
                <a:solidFill>
                  <a:srgbClr val="008000"/>
                </a:solidFill>
                <a:latin typeface="Arial" panose="020B0604020202020204" pitchFamily="34" charset="0"/>
                <a:cs typeface="Arial" panose="020B0604020202020204" pitchFamily="34" charset="0"/>
              </a:rPr>
              <a:t>Anticipate and plan for responsive and emerging </a:t>
            </a:r>
            <a:r>
              <a:rPr lang="en-US" sz="1050" b="1" dirty="0" smtClean="0">
                <a:solidFill>
                  <a:srgbClr val="008000"/>
                </a:solidFill>
                <a:latin typeface="Arial" panose="020B0604020202020204" pitchFamily="34" charset="0"/>
                <a:cs typeface="Arial" panose="020B0604020202020204" pitchFamily="34" charset="0"/>
              </a:rPr>
              <a:t>threats by </a:t>
            </a:r>
            <a:r>
              <a:rPr lang="en-US" sz="1050" b="1" dirty="0" smtClean="0">
                <a:solidFill>
                  <a:srgbClr val="002776"/>
                </a:solidFill>
                <a:latin typeface="Arial" panose="020B0604020202020204" pitchFamily="34" charset="0"/>
                <a:cs typeface="Arial" panose="020B0604020202020204" pitchFamily="34" charset="0"/>
              </a:rPr>
              <a:t>building </a:t>
            </a:r>
            <a:r>
              <a:rPr lang="en-US" sz="1050" b="1" dirty="0">
                <a:solidFill>
                  <a:srgbClr val="002776"/>
                </a:solidFill>
                <a:latin typeface="Arial" panose="020B0604020202020204" pitchFamily="34" charset="0"/>
                <a:cs typeface="Arial" panose="020B0604020202020204" pitchFamily="34" charset="0"/>
              </a:rPr>
              <a:t>stronger partnerships </a:t>
            </a:r>
            <a:r>
              <a:rPr lang="en-US" sz="1050" b="1" dirty="0" smtClean="0">
                <a:solidFill>
                  <a:srgbClr val="002776"/>
                </a:solidFill>
                <a:latin typeface="Arial" panose="020B0604020202020204" pitchFamily="34" charset="0"/>
                <a:cs typeface="Arial" panose="020B0604020202020204" pitchFamily="34" charset="0"/>
              </a:rPr>
              <a:t>of acquisition, requirements</a:t>
            </a:r>
            <a:r>
              <a:rPr lang="en-US" sz="1050" b="1" dirty="0" smtClean="0">
                <a:solidFill>
                  <a:srgbClr val="29257B"/>
                </a:solidFill>
                <a:latin typeface="Arial" panose="020B0604020202020204" pitchFamily="34" charset="0"/>
                <a:cs typeface="Arial" panose="020B0604020202020204" pitchFamily="34" charset="0"/>
              </a:rPr>
              <a:t>, </a:t>
            </a:r>
            <a:r>
              <a:rPr lang="en-US" sz="1050" b="1" dirty="0" smtClean="0">
                <a:solidFill>
                  <a:srgbClr val="008000"/>
                </a:solidFill>
                <a:latin typeface="Arial" panose="020B0604020202020204" pitchFamily="34" charset="0"/>
                <a:cs typeface="Arial" panose="020B0604020202020204" pitchFamily="34" charset="0"/>
              </a:rPr>
              <a:t>and intelligence </a:t>
            </a:r>
            <a:r>
              <a:rPr lang="en-US" sz="1050" b="1" dirty="0" smtClean="0">
                <a:solidFill>
                  <a:srgbClr val="002776"/>
                </a:solidFill>
                <a:latin typeface="Arial" panose="020B0604020202020204" pitchFamily="34" charset="0"/>
                <a:cs typeface="Arial" panose="020B0604020202020204" pitchFamily="34" charset="0"/>
              </a:rPr>
              <a:t>communities </a:t>
            </a:r>
          </a:p>
          <a:p>
            <a:pPr marL="346075" lvl="1" indent="-228600">
              <a:lnSpc>
                <a:spcPct val="85000"/>
              </a:lnSpc>
              <a:spcBef>
                <a:spcPts val="100"/>
              </a:spcBef>
              <a:buFont typeface="Arial" pitchFamily="34" charset="0"/>
              <a:buChar char="•"/>
              <a:defRPr/>
            </a:pPr>
            <a:r>
              <a:rPr lang="en-US" sz="1050" b="1" dirty="0" smtClean="0">
                <a:solidFill>
                  <a:srgbClr val="008000"/>
                </a:solidFill>
                <a:latin typeface="Arial" panose="020B0604020202020204" pitchFamily="34" charset="0"/>
                <a:cs typeface="Arial" panose="020B0604020202020204" pitchFamily="34" charset="0"/>
              </a:rPr>
              <a:t>Institutionalize stronger DoD </a:t>
            </a:r>
            <a:r>
              <a:rPr lang="en-US" sz="1050" b="1" dirty="0">
                <a:solidFill>
                  <a:srgbClr val="008000"/>
                </a:solidFill>
                <a:latin typeface="Arial" panose="020B0604020202020204" pitchFamily="34" charset="0"/>
                <a:cs typeface="Arial" panose="020B0604020202020204" pitchFamily="34" charset="0"/>
              </a:rPr>
              <a:t>level Long Range R&amp;D </a:t>
            </a:r>
            <a:r>
              <a:rPr lang="en-US" sz="1050" b="1" dirty="0" smtClean="0">
                <a:solidFill>
                  <a:srgbClr val="008000"/>
                </a:solidFill>
                <a:latin typeface="Arial" panose="020B0604020202020204" pitchFamily="34" charset="0"/>
                <a:cs typeface="Arial" panose="020B0604020202020204" pitchFamily="34" charset="0"/>
              </a:rPr>
              <a:t>Program Plans</a:t>
            </a:r>
          </a:p>
          <a:p>
            <a:pPr marL="346075" lvl="1" indent="-228600">
              <a:lnSpc>
                <a:spcPct val="85000"/>
              </a:lnSpc>
              <a:spcBef>
                <a:spcPts val="100"/>
              </a:spcBef>
              <a:buFont typeface="Arial" pitchFamily="34" charset="0"/>
              <a:buChar char="•"/>
              <a:defRPr/>
            </a:pPr>
            <a:r>
              <a:rPr lang="en-US" sz="1050" b="1" dirty="0" smtClean="0">
                <a:solidFill>
                  <a:srgbClr val="008000"/>
                </a:solidFill>
                <a:latin typeface="Arial" panose="020B0604020202020204" pitchFamily="34" charset="0"/>
                <a:cs typeface="Arial" panose="020B0604020202020204" pitchFamily="34" charset="0"/>
              </a:rPr>
              <a:t>Strengthen cybersecurity throughout the product lifecycle</a:t>
            </a:r>
            <a:endParaRPr lang="en-US" sz="1050" b="1" dirty="0">
              <a:solidFill>
                <a:srgbClr val="008000"/>
              </a:solidFill>
              <a:latin typeface="Arial" panose="020B0604020202020204" pitchFamily="34" charset="0"/>
              <a:cs typeface="Arial" panose="020B0604020202020204" pitchFamily="34" charset="0"/>
            </a:endParaRPr>
          </a:p>
          <a:p>
            <a:pPr marL="285750" lvl="1" indent="-171450">
              <a:lnSpc>
                <a:spcPct val="85000"/>
              </a:lnSpc>
              <a:spcBef>
                <a:spcPts val="100"/>
              </a:spcBef>
              <a:buFont typeface="Arial" panose="020B0604020202020204" pitchFamily="34" charset="0"/>
              <a:buChar char="•"/>
              <a:defRPr/>
            </a:pPr>
            <a:endParaRPr lang="en-US" sz="1050" b="1" u="sng" dirty="0">
              <a:solidFill>
                <a:srgbClr val="29257B"/>
              </a:solidFill>
              <a:latin typeface="Arial" panose="020B0604020202020204" pitchFamily="34" charset="0"/>
              <a:cs typeface="Arial" panose="020B0604020202020204" pitchFamily="34" charset="0"/>
            </a:endParaRPr>
          </a:p>
          <a:p>
            <a:pPr marL="404813" lvl="1" indent="-404813">
              <a:lnSpc>
                <a:spcPct val="85000"/>
              </a:lnSpc>
              <a:spcBef>
                <a:spcPts val="100"/>
              </a:spcBef>
              <a:buNone/>
              <a:defRPr/>
            </a:pPr>
            <a:r>
              <a:rPr lang="en-US" sz="1050" b="1" u="sng" dirty="0">
                <a:solidFill>
                  <a:srgbClr val="002776"/>
                </a:solidFill>
                <a:latin typeface="Arial" panose="020B0604020202020204" pitchFamily="34" charset="0"/>
                <a:cs typeface="Arial" panose="020B0604020202020204" pitchFamily="34" charset="0"/>
              </a:rPr>
              <a:t>Incentivize Productivity in Industry and Government</a:t>
            </a:r>
          </a:p>
          <a:p>
            <a:pPr marL="346075" lvl="1" indent="-228600">
              <a:lnSpc>
                <a:spcPct val="85000"/>
              </a:lnSpc>
              <a:spcBef>
                <a:spcPts val="100"/>
              </a:spcBef>
              <a:buFont typeface="Arial" pitchFamily="34" charset="0"/>
              <a:buChar char="•"/>
              <a:defRPr/>
            </a:pPr>
            <a:r>
              <a:rPr lang="en-US" sz="1050" b="1" dirty="0" smtClean="0">
                <a:solidFill>
                  <a:srgbClr val="002776"/>
                </a:solidFill>
                <a:latin typeface="Arial" panose="020B0604020202020204" pitchFamily="34" charset="0"/>
                <a:cs typeface="Arial" panose="020B0604020202020204" pitchFamily="34" charset="0"/>
              </a:rPr>
              <a:t>Align profitability more tightly with Department goals</a:t>
            </a:r>
          </a:p>
          <a:p>
            <a:pPr marL="346075" lvl="1" indent="-228600">
              <a:lnSpc>
                <a:spcPct val="85000"/>
              </a:lnSpc>
              <a:spcBef>
                <a:spcPts val="100"/>
              </a:spcBef>
              <a:buFont typeface="Arial" pitchFamily="34" charset="0"/>
              <a:buChar char="•"/>
              <a:defRPr/>
            </a:pPr>
            <a:r>
              <a:rPr lang="en-US" sz="1050" b="1" dirty="0" smtClean="0">
                <a:solidFill>
                  <a:srgbClr val="002776"/>
                </a:solidFill>
                <a:latin typeface="Arial" panose="020B0604020202020204" pitchFamily="34" charset="0"/>
                <a:cs typeface="Arial" panose="020B0604020202020204" pitchFamily="34" charset="0"/>
              </a:rPr>
              <a:t>Employ appropriate contract types, </a:t>
            </a:r>
            <a:r>
              <a:rPr lang="en-US" sz="1050" b="1" dirty="0" smtClean="0">
                <a:solidFill>
                  <a:srgbClr val="008000"/>
                </a:solidFill>
                <a:latin typeface="Arial" panose="020B0604020202020204" pitchFamily="34" charset="0"/>
                <a:cs typeface="Arial" panose="020B0604020202020204" pitchFamily="34" charset="0"/>
              </a:rPr>
              <a:t>but increase the use of incentive type contracts </a:t>
            </a:r>
          </a:p>
          <a:p>
            <a:pPr marL="346075" lvl="1" indent="-228600">
              <a:lnSpc>
                <a:spcPct val="85000"/>
              </a:lnSpc>
              <a:spcBef>
                <a:spcPts val="100"/>
              </a:spcBef>
              <a:buFont typeface="Arial" pitchFamily="34" charset="0"/>
              <a:buChar char="•"/>
              <a:defRPr/>
            </a:pPr>
            <a:r>
              <a:rPr lang="en-US" sz="1050" b="1" dirty="0" smtClean="0">
                <a:solidFill>
                  <a:srgbClr val="008000"/>
                </a:solidFill>
                <a:latin typeface="Arial" panose="020B0604020202020204" pitchFamily="34" charset="0"/>
                <a:cs typeface="Arial" panose="020B0604020202020204" pitchFamily="34" charset="0"/>
              </a:rPr>
              <a:t>Expand</a:t>
            </a:r>
            <a:r>
              <a:rPr lang="en-US" sz="1050" b="1" dirty="0" smtClean="0">
                <a:latin typeface="Arial" panose="020B0604020202020204" pitchFamily="34" charset="0"/>
                <a:cs typeface="Arial" panose="020B0604020202020204" pitchFamily="34" charset="0"/>
              </a:rPr>
              <a:t> </a:t>
            </a:r>
            <a:r>
              <a:rPr lang="en-US" sz="1050" b="1" dirty="0" smtClean="0">
                <a:solidFill>
                  <a:srgbClr val="002776"/>
                </a:solidFill>
                <a:latin typeface="Arial" panose="020B0604020202020204" pitchFamily="34" charset="0"/>
                <a:cs typeface="Arial" panose="020B0604020202020204" pitchFamily="34" charset="0"/>
              </a:rPr>
              <a:t>the superior supplier incentive program</a:t>
            </a:r>
          </a:p>
          <a:p>
            <a:pPr marL="346075" lvl="1" indent="-228600">
              <a:lnSpc>
                <a:spcPct val="85000"/>
              </a:lnSpc>
              <a:spcBef>
                <a:spcPts val="100"/>
              </a:spcBef>
              <a:buFont typeface="Arial" pitchFamily="34" charset="0"/>
              <a:buChar char="•"/>
              <a:defRPr/>
            </a:pPr>
            <a:r>
              <a:rPr lang="en-US" sz="1050" b="1" dirty="0" smtClean="0">
                <a:solidFill>
                  <a:srgbClr val="008000"/>
                </a:solidFill>
                <a:latin typeface="Arial" panose="020B0604020202020204" pitchFamily="34" charset="0"/>
                <a:cs typeface="Arial" panose="020B0604020202020204" pitchFamily="34" charset="0"/>
              </a:rPr>
              <a:t>Ensure</a:t>
            </a:r>
            <a:r>
              <a:rPr lang="en-US" sz="1050" b="1" dirty="0" smtClean="0">
                <a:solidFill>
                  <a:srgbClr val="000000"/>
                </a:solidFill>
                <a:latin typeface="Arial" panose="020B0604020202020204" pitchFamily="34" charset="0"/>
                <a:cs typeface="Arial" panose="020B0604020202020204" pitchFamily="34" charset="0"/>
              </a:rPr>
              <a:t> </a:t>
            </a:r>
            <a:r>
              <a:rPr lang="en-US" sz="1050" b="1" dirty="0" smtClean="0">
                <a:solidFill>
                  <a:srgbClr val="002776"/>
                </a:solidFill>
                <a:latin typeface="Arial" panose="020B0604020202020204" pitchFamily="34" charset="0"/>
                <a:cs typeface="Arial" panose="020B0604020202020204" pitchFamily="34" charset="0"/>
              </a:rPr>
              <a:t>effective use of Performance-Based Logistics</a:t>
            </a:r>
          </a:p>
          <a:p>
            <a:pPr marL="346075" lvl="1" indent="-228600">
              <a:lnSpc>
                <a:spcPct val="85000"/>
              </a:lnSpc>
              <a:spcBef>
                <a:spcPts val="100"/>
              </a:spcBef>
              <a:buFont typeface="Arial" pitchFamily="34" charset="0"/>
              <a:buChar char="•"/>
              <a:defRPr/>
            </a:pPr>
            <a:r>
              <a:rPr lang="en-US" sz="1050" b="1" dirty="0" smtClean="0">
                <a:solidFill>
                  <a:srgbClr val="008000"/>
                </a:solidFill>
                <a:latin typeface="Arial" panose="020B0604020202020204" pitchFamily="34" charset="0"/>
                <a:cs typeface="Arial" panose="020B0604020202020204" pitchFamily="34" charset="0"/>
              </a:rPr>
              <a:t>Remove barriers to commercial technology utilization</a:t>
            </a:r>
          </a:p>
          <a:p>
            <a:pPr marL="346075" lvl="1" indent="-228600">
              <a:lnSpc>
                <a:spcPct val="85000"/>
              </a:lnSpc>
              <a:spcBef>
                <a:spcPts val="100"/>
              </a:spcBef>
              <a:buFont typeface="Arial" pitchFamily="34" charset="0"/>
              <a:buChar char="•"/>
              <a:defRPr/>
            </a:pPr>
            <a:r>
              <a:rPr lang="en-US" sz="1050" b="1" dirty="0" smtClean="0">
                <a:solidFill>
                  <a:srgbClr val="008000"/>
                </a:solidFill>
                <a:latin typeface="Arial" panose="020B0604020202020204" pitchFamily="34" charset="0"/>
                <a:cs typeface="Arial" panose="020B0604020202020204" pitchFamily="34" charset="0"/>
              </a:rPr>
              <a:t>Improve the return on investment in DoD laboratories</a:t>
            </a:r>
          </a:p>
          <a:p>
            <a:pPr marL="346075" lvl="1" indent="-228600">
              <a:lnSpc>
                <a:spcPct val="85000"/>
              </a:lnSpc>
              <a:spcBef>
                <a:spcPts val="100"/>
              </a:spcBef>
              <a:buFont typeface="Arial" pitchFamily="34" charset="0"/>
              <a:buChar char="•"/>
              <a:defRPr/>
            </a:pPr>
            <a:r>
              <a:rPr lang="en-US" sz="1050" b="1" dirty="0" smtClean="0">
                <a:solidFill>
                  <a:srgbClr val="008000"/>
                </a:solidFill>
                <a:latin typeface="Arial" panose="020B0604020202020204" pitchFamily="34" charset="0"/>
                <a:cs typeface="Arial" panose="020B0604020202020204" pitchFamily="34" charset="0"/>
              </a:rPr>
              <a:t>Increase </a:t>
            </a:r>
            <a:r>
              <a:rPr lang="en-US" sz="1050" b="1" dirty="0">
                <a:solidFill>
                  <a:srgbClr val="008000"/>
                </a:solidFill>
                <a:latin typeface="Arial" panose="020B0604020202020204" pitchFamily="34" charset="0"/>
                <a:cs typeface="Arial" panose="020B0604020202020204" pitchFamily="34" charset="0"/>
              </a:rPr>
              <a:t>the </a:t>
            </a:r>
            <a:r>
              <a:rPr lang="en-US" sz="1050" b="1" dirty="0" smtClean="0">
                <a:solidFill>
                  <a:srgbClr val="008000"/>
                </a:solidFill>
                <a:latin typeface="Arial" panose="020B0604020202020204" pitchFamily="34" charset="0"/>
                <a:cs typeface="Arial" panose="020B0604020202020204" pitchFamily="34" charset="0"/>
              </a:rPr>
              <a:t>productivity of corporate IRAD</a:t>
            </a:r>
            <a:endParaRPr lang="en-US" sz="1050" b="1" dirty="0">
              <a:solidFill>
                <a:srgbClr val="008000"/>
              </a:solidFill>
              <a:latin typeface="Arial" panose="020B0604020202020204" pitchFamily="34" charset="0"/>
              <a:cs typeface="Arial" panose="020B0604020202020204" pitchFamily="34" charset="0"/>
            </a:endParaRPr>
          </a:p>
          <a:p>
            <a:pPr marL="346075" lvl="1" indent="-228600">
              <a:lnSpc>
                <a:spcPct val="85000"/>
              </a:lnSpc>
              <a:spcBef>
                <a:spcPts val="100"/>
              </a:spcBef>
              <a:buFont typeface="Arial" pitchFamily="34" charset="0"/>
              <a:buChar char="•"/>
              <a:defRPr/>
            </a:pPr>
            <a:endParaRPr lang="en-US" sz="1050" b="1" dirty="0" smtClean="0">
              <a:solidFill>
                <a:srgbClr val="000000"/>
              </a:solidFill>
              <a:latin typeface="Arial" panose="020B0604020202020204" pitchFamily="34" charset="0"/>
              <a:cs typeface="Arial" panose="020B0604020202020204" pitchFamily="34" charset="0"/>
            </a:endParaRPr>
          </a:p>
          <a:p>
            <a:pPr marL="0" lvl="1" indent="0">
              <a:lnSpc>
                <a:spcPct val="85000"/>
              </a:lnSpc>
              <a:spcBef>
                <a:spcPts val="100"/>
              </a:spcBef>
              <a:buFont typeface="Arial" pitchFamily="34" charset="0"/>
              <a:buNone/>
              <a:defRPr/>
            </a:pPr>
            <a:r>
              <a:rPr lang="en-US" sz="1050" b="1" u="sng" dirty="0" smtClean="0">
                <a:solidFill>
                  <a:srgbClr val="002776"/>
                </a:solidFill>
                <a:latin typeface="Arial" panose="020B0604020202020204" pitchFamily="34" charset="0"/>
                <a:cs typeface="Arial" panose="020B0604020202020204" pitchFamily="34" charset="0"/>
              </a:rPr>
              <a:t>Incentivize Innovation in Industry and Government</a:t>
            </a:r>
          </a:p>
          <a:p>
            <a:pPr marL="346075" lvl="1" indent="-228600">
              <a:lnSpc>
                <a:spcPct val="85000"/>
              </a:lnSpc>
              <a:spcBef>
                <a:spcPts val="100"/>
              </a:spcBef>
              <a:buFont typeface="Arial" pitchFamily="34" charset="0"/>
              <a:buChar char="•"/>
              <a:defRPr/>
            </a:pPr>
            <a:r>
              <a:rPr lang="en-US" sz="1050" b="1" dirty="0">
                <a:solidFill>
                  <a:srgbClr val="008000"/>
                </a:solidFill>
                <a:latin typeface="Arial" panose="020B0604020202020204" pitchFamily="34" charset="0"/>
                <a:cs typeface="Arial" panose="020B0604020202020204" pitchFamily="34" charset="0"/>
              </a:rPr>
              <a:t>Increase the use </a:t>
            </a:r>
            <a:r>
              <a:rPr lang="en-US" sz="1050" b="1" dirty="0" smtClean="0">
                <a:solidFill>
                  <a:srgbClr val="008000"/>
                </a:solidFill>
                <a:latin typeface="Arial" panose="020B0604020202020204" pitchFamily="34" charset="0"/>
                <a:cs typeface="Arial" panose="020B0604020202020204" pitchFamily="34" charset="0"/>
              </a:rPr>
              <a:t>of prototyping and experimentation</a:t>
            </a:r>
            <a:endParaRPr lang="en-US" sz="1050" b="1" dirty="0">
              <a:solidFill>
                <a:srgbClr val="008000"/>
              </a:solidFill>
              <a:latin typeface="Arial" panose="020B0604020202020204" pitchFamily="34" charset="0"/>
              <a:cs typeface="Arial" panose="020B0604020202020204" pitchFamily="34" charset="0"/>
            </a:endParaRPr>
          </a:p>
          <a:p>
            <a:pPr marL="346075" lvl="1" indent="-228600">
              <a:lnSpc>
                <a:spcPct val="85000"/>
              </a:lnSpc>
              <a:spcBef>
                <a:spcPts val="100"/>
              </a:spcBef>
              <a:buFont typeface="Arial" pitchFamily="34" charset="0"/>
              <a:buChar char="•"/>
              <a:defRPr/>
            </a:pPr>
            <a:r>
              <a:rPr lang="en-US" sz="1050" b="1" dirty="0">
                <a:solidFill>
                  <a:srgbClr val="008000"/>
                </a:solidFill>
                <a:latin typeface="Arial" panose="020B0604020202020204" pitchFamily="34" charset="0"/>
                <a:cs typeface="Arial" panose="020B0604020202020204" pitchFamily="34" charset="0"/>
              </a:rPr>
              <a:t>Emphasize technology </a:t>
            </a:r>
            <a:r>
              <a:rPr lang="en-US" sz="1050" b="1" dirty="0" smtClean="0">
                <a:solidFill>
                  <a:srgbClr val="008000"/>
                </a:solidFill>
                <a:latin typeface="Arial" panose="020B0604020202020204" pitchFamily="34" charset="0"/>
                <a:cs typeface="Arial" panose="020B0604020202020204" pitchFamily="34" charset="0"/>
              </a:rPr>
              <a:t>insertion</a:t>
            </a:r>
            <a:r>
              <a:rPr lang="en-US" sz="1050" b="1" dirty="0">
                <a:solidFill>
                  <a:srgbClr val="008000"/>
                </a:solidFill>
                <a:latin typeface="Arial" panose="020B0604020202020204" pitchFamily="34" charset="0"/>
                <a:cs typeface="Arial" panose="020B0604020202020204" pitchFamily="34" charset="0"/>
              </a:rPr>
              <a:t> </a:t>
            </a:r>
            <a:r>
              <a:rPr lang="en-US" sz="1050" b="1" dirty="0" smtClean="0">
                <a:solidFill>
                  <a:srgbClr val="008000"/>
                </a:solidFill>
                <a:latin typeface="Arial" panose="020B0604020202020204" pitchFamily="34" charset="0"/>
                <a:cs typeface="Arial" panose="020B0604020202020204" pitchFamily="34" charset="0"/>
              </a:rPr>
              <a:t>and refresh in </a:t>
            </a:r>
            <a:r>
              <a:rPr lang="en-US" sz="1050" b="1" dirty="0">
                <a:solidFill>
                  <a:srgbClr val="008000"/>
                </a:solidFill>
                <a:latin typeface="Arial" panose="020B0604020202020204" pitchFamily="34" charset="0"/>
                <a:cs typeface="Arial" panose="020B0604020202020204" pitchFamily="34" charset="0"/>
              </a:rPr>
              <a:t>program planning</a:t>
            </a:r>
          </a:p>
          <a:p>
            <a:pPr marL="346075" lvl="1" indent="-228600">
              <a:lnSpc>
                <a:spcPct val="85000"/>
              </a:lnSpc>
              <a:spcBef>
                <a:spcPts val="100"/>
              </a:spcBef>
              <a:buFont typeface="Arial" pitchFamily="34" charset="0"/>
              <a:buChar char="•"/>
              <a:defRPr/>
            </a:pPr>
            <a:r>
              <a:rPr lang="en-US" sz="1050" b="1" dirty="0">
                <a:solidFill>
                  <a:srgbClr val="002776"/>
                </a:solidFill>
                <a:latin typeface="Arial" panose="020B0604020202020204" pitchFamily="34" charset="0"/>
                <a:cs typeface="Arial" panose="020B0604020202020204" pitchFamily="34" charset="0"/>
              </a:rPr>
              <a:t>Use</a:t>
            </a:r>
            <a:r>
              <a:rPr lang="en-US" sz="1050" b="1" dirty="0">
                <a:latin typeface="Arial" panose="020B0604020202020204" pitchFamily="34" charset="0"/>
                <a:cs typeface="Arial" panose="020B0604020202020204" pitchFamily="34" charset="0"/>
              </a:rPr>
              <a:t> </a:t>
            </a:r>
            <a:r>
              <a:rPr lang="en-US" sz="1050" b="1" dirty="0">
                <a:solidFill>
                  <a:srgbClr val="008000"/>
                </a:solidFill>
                <a:latin typeface="Arial" panose="020B0604020202020204" pitchFamily="34" charset="0"/>
                <a:cs typeface="Arial" panose="020B0604020202020204" pitchFamily="34" charset="0"/>
              </a:rPr>
              <a:t>Modular</a:t>
            </a:r>
            <a:r>
              <a:rPr lang="en-US" sz="1050" b="1" dirty="0">
                <a:latin typeface="Arial" panose="020B0604020202020204" pitchFamily="34" charset="0"/>
                <a:cs typeface="Arial" panose="020B0604020202020204" pitchFamily="34" charset="0"/>
              </a:rPr>
              <a:t> </a:t>
            </a:r>
            <a:r>
              <a:rPr lang="en-US" sz="1050" b="1" dirty="0">
                <a:solidFill>
                  <a:srgbClr val="002776"/>
                </a:solidFill>
                <a:latin typeface="Arial" panose="020B0604020202020204" pitchFamily="34" charset="0"/>
                <a:cs typeface="Arial" panose="020B0604020202020204" pitchFamily="34" charset="0"/>
              </a:rPr>
              <a:t>Open Systems Architecture to stimulate innovation</a:t>
            </a:r>
          </a:p>
          <a:p>
            <a:pPr marL="346075" lvl="1" indent="-228600">
              <a:lnSpc>
                <a:spcPct val="85000"/>
              </a:lnSpc>
              <a:spcBef>
                <a:spcPts val="100"/>
              </a:spcBef>
              <a:buFont typeface="Arial" pitchFamily="34" charset="0"/>
              <a:buChar char="•"/>
              <a:defRPr/>
            </a:pPr>
            <a:r>
              <a:rPr lang="en-US" sz="1050" b="1" dirty="0" smtClean="0">
                <a:solidFill>
                  <a:srgbClr val="008000"/>
                </a:solidFill>
                <a:latin typeface="Arial" panose="020B0604020202020204" pitchFamily="34" charset="0"/>
                <a:cs typeface="Arial" panose="020B0604020202020204" pitchFamily="34" charset="0"/>
              </a:rPr>
              <a:t>Increase </a:t>
            </a:r>
            <a:r>
              <a:rPr lang="en-US" sz="1050" b="1" dirty="0">
                <a:solidFill>
                  <a:srgbClr val="008000"/>
                </a:solidFill>
                <a:latin typeface="Arial" panose="020B0604020202020204" pitchFamily="34" charset="0"/>
                <a:cs typeface="Arial" panose="020B0604020202020204" pitchFamily="34" charset="0"/>
              </a:rPr>
              <a:t>the return </a:t>
            </a:r>
            <a:r>
              <a:rPr lang="en-US" sz="1050" b="1" dirty="0" smtClean="0">
                <a:solidFill>
                  <a:srgbClr val="008000"/>
                </a:solidFill>
                <a:latin typeface="Arial" panose="020B0604020202020204" pitchFamily="34" charset="0"/>
                <a:cs typeface="Arial" panose="020B0604020202020204" pitchFamily="34" charset="0"/>
              </a:rPr>
              <a:t>on and access to </a:t>
            </a:r>
            <a:r>
              <a:rPr lang="en-US" sz="1050" b="1" dirty="0">
                <a:solidFill>
                  <a:srgbClr val="008000"/>
                </a:solidFill>
                <a:latin typeface="Arial" panose="020B0604020202020204" pitchFamily="34" charset="0"/>
                <a:cs typeface="Arial" panose="020B0604020202020204" pitchFamily="34" charset="0"/>
              </a:rPr>
              <a:t>s</a:t>
            </a:r>
            <a:r>
              <a:rPr lang="en-US" sz="1050" b="1" dirty="0" smtClean="0">
                <a:solidFill>
                  <a:srgbClr val="008000"/>
                </a:solidFill>
                <a:latin typeface="Arial" panose="020B0604020202020204" pitchFamily="34" charset="0"/>
                <a:cs typeface="Arial" panose="020B0604020202020204" pitchFamily="34" charset="0"/>
              </a:rPr>
              <a:t>mall </a:t>
            </a:r>
            <a:r>
              <a:rPr lang="en-US" sz="1050" b="1" dirty="0">
                <a:solidFill>
                  <a:srgbClr val="008000"/>
                </a:solidFill>
                <a:latin typeface="Arial" panose="020B0604020202020204" pitchFamily="34" charset="0"/>
                <a:cs typeface="Arial" panose="020B0604020202020204" pitchFamily="34" charset="0"/>
              </a:rPr>
              <a:t>b</a:t>
            </a:r>
            <a:r>
              <a:rPr lang="en-US" sz="1050" b="1" dirty="0" smtClean="0">
                <a:solidFill>
                  <a:srgbClr val="008000"/>
                </a:solidFill>
                <a:latin typeface="Arial" panose="020B0604020202020204" pitchFamily="34" charset="0"/>
                <a:cs typeface="Arial" panose="020B0604020202020204" pitchFamily="34" charset="0"/>
              </a:rPr>
              <a:t>usiness research and development</a:t>
            </a:r>
          </a:p>
          <a:p>
            <a:pPr marL="346075" lvl="1" indent="-228600">
              <a:lnSpc>
                <a:spcPct val="85000"/>
              </a:lnSpc>
              <a:spcBef>
                <a:spcPts val="100"/>
              </a:spcBef>
              <a:buFont typeface="Arial" pitchFamily="34" charset="0"/>
              <a:buChar char="•"/>
              <a:defRPr/>
            </a:pPr>
            <a:r>
              <a:rPr lang="en-US" sz="1050" b="1" dirty="0" smtClean="0">
                <a:solidFill>
                  <a:srgbClr val="008000"/>
                </a:solidFill>
                <a:latin typeface="Arial" panose="020B0604020202020204" pitchFamily="34" charset="0"/>
                <a:cs typeface="Arial" panose="020B0604020202020204" pitchFamily="34" charset="0"/>
              </a:rPr>
              <a:t>Provide </a:t>
            </a:r>
            <a:r>
              <a:rPr lang="en-US" sz="1050" b="1" dirty="0">
                <a:solidFill>
                  <a:srgbClr val="008000"/>
                </a:solidFill>
                <a:latin typeface="Arial" panose="020B0604020202020204" pitchFamily="34" charset="0"/>
                <a:cs typeface="Arial" panose="020B0604020202020204" pitchFamily="34" charset="0"/>
              </a:rPr>
              <a:t>draft technical requirements to industry early and involve industry in funded concept definition </a:t>
            </a:r>
          </a:p>
          <a:p>
            <a:pPr marL="346075" lvl="1" indent="-228600">
              <a:lnSpc>
                <a:spcPct val="85000"/>
              </a:lnSpc>
              <a:spcBef>
                <a:spcPts val="100"/>
              </a:spcBef>
              <a:buFont typeface="Arial" pitchFamily="34" charset="0"/>
              <a:buChar char="•"/>
              <a:defRPr/>
            </a:pPr>
            <a:r>
              <a:rPr lang="en-US" sz="1050" b="1" dirty="0">
                <a:solidFill>
                  <a:srgbClr val="008000"/>
                </a:solidFill>
                <a:latin typeface="Arial" panose="020B0604020202020204" pitchFamily="34" charset="0"/>
                <a:cs typeface="Arial" panose="020B0604020202020204" pitchFamily="34" charset="0"/>
              </a:rPr>
              <a:t>Provide clear </a:t>
            </a:r>
            <a:r>
              <a:rPr lang="en-US" sz="1050" b="1" dirty="0" smtClean="0">
                <a:solidFill>
                  <a:srgbClr val="008000"/>
                </a:solidFill>
                <a:latin typeface="Arial" panose="020B0604020202020204" pitchFamily="34" charset="0"/>
                <a:cs typeface="Arial" panose="020B0604020202020204" pitchFamily="34" charset="0"/>
              </a:rPr>
              <a:t>and objective “best </a:t>
            </a:r>
            <a:r>
              <a:rPr lang="en-US" sz="1050" b="1" dirty="0">
                <a:solidFill>
                  <a:srgbClr val="008000"/>
                </a:solidFill>
                <a:latin typeface="Arial" panose="020B0604020202020204" pitchFamily="34" charset="0"/>
                <a:cs typeface="Arial" panose="020B0604020202020204" pitchFamily="34" charset="0"/>
              </a:rPr>
              <a:t>value” definitions </a:t>
            </a:r>
            <a:r>
              <a:rPr lang="en-US" sz="1050" b="1" dirty="0" smtClean="0">
                <a:solidFill>
                  <a:srgbClr val="008000"/>
                </a:solidFill>
                <a:latin typeface="Arial" panose="020B0604020202020204" pitchFamily="34" charset="0"/>
                <a:cs typeface="Arial" panose="020B0604020202020204" pitchFamily="34" charset="0"/>
              </a:rPr>
              <a:t>to </a:t>
            </a:r>
            <a:r>
              <a:rPr lang="en-US" sz="1050" b="1" dirty="0">
                <a:solidFill>
                  <a:srgbClr val="008000"/>
                </a:solidFill>
                <a:latin typeface="Arial" panose="020B0604020202020204" pitchFamily="34" charset="0"/>
                <a:cs typeface="Arial" panose="020B0604020202020204" pitchFamily="34" charset="0"/>
              </a:rPr>
              <a:t>industry </a:t>
            </a:r>
          </a:p>
          <a:p>
            <a:pPr marL="346075" lvl="1" indent="-228600">
              <a:lnSpc>
                <a:spcPct val="85000"/>
              </a:lnSpc>
              <a:spcBef>
                <a:spcPts val="100"/>
              </a:spcBef>
              <a:buFontTx/>
              <a:buChar char="-"/>
              <a:defRPr/>
            </a:pPr>
            <a:endParaRPr lang="en-US" sz="1050" b="1" dirty="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4824046" y="1083324"/>
            <a:ext cx="4319954" cy="4632166"/>
          </a:xfrm>
          <a:prstGeom prst="rect">
            <a:avLst/>
          </a:prstGeom>
          <a:noFill/>
        </p:spPr>
        <p:txBody>
          <a:bodyPr wrap="square">
            <a:spAutoFit/>
          </a:bodyPr>
          <a:lstStyle/>
          <a:p>
            <a:pPr marL="0" lvl="1">
              <a:lnSpc>
                <a:spcPct val="85000"/>
              </a:lnSpc>
              <a:spcBef>
                <a:spcPts val="100"/>
              </a:spcBef>
              <a:buFont typeface="Arial" pitchFamily="34" charset="0"/>
              <a:buNone/>
              <a:defRPr/>
            </a:pPr>
            <a:r>
              <a:rPr lang="en-US" sz="1050" b="1" u="sng" dirty="0">
                <a:solidFill>
                  <a:srgbClr val="002776"/>
                </a:solidFill>
              </a:rPr>
              <a:t>Eliminate Unproductive Processes and Bureaucracy</a:t>
            </a:r>
          </a:p>
          <a:p>
            <a:pPr marL="346075" lvl="1" indent="-228600">
              <a:lnSpc>
                <a:spcPct val="85000"/>
              </a:lnSpc>
              <a:spcBef>
                <a:spcPts val="100"/>
              </a:spcBef>
              <a:buFont typeface="Arial" pitchFamily="34" charset="0"/>
              <a:buChar char="•"/>
              <a:defRPr/>
            </a:pPr>
            <a:r>
              <a:rPr lang="en-US" sz="1050" b="1" dirty="0">
                <a:solidFill>
                  <a:srgbClr val="002776"/>
                </a:solidFill>
              </a:rPr>
              <a:t>E</a:t>
            </a:r>
            <a:r>
              <a:rPr lang="en-US" sz="1050" b="1" dirty="0" smtClean="0">
                <a:solidFill>
                  <a:srgbClr val="002776"/>
                </a:solidFill>
              </a:rPr>
              <a:t>mphasize acquisition chain of command responsibility</a:t>
            </a:r>
            <a:r>
              <a:rPr lang="en-US" sz="1050" b="1" dirty="0">
                <a:solidFill>
                  <a:srgbClr val="002776"/>
                </a:solidFill>
              </a:rPr>
              <a:t>, authority, and accountability</a:t>
            </a:r>
          </a:p>
          <a:p>
            <a:pPr marL="346075" lvl="1" indent="-228600">
              <a:lnSpc>
                <a:spcPct val="85000"/>
              </a:lnSpc>
              <a:spcBef>
                <a:spcPts val="100"/>
              </a:spcBef>
              <a:buFont typeface="Arial" pitchFamily="34" charset="0"/>
              <a:buChar char="•"/>
              <a:defRPr/>
            </a:pPr>
            <a:r>
              <a:rPr lang="en-US" sz="1050" b="1" dirty="0">
                <a:solidFill>
                  <a:srgbClr val="002776"/>
                </a:solidFill>
              </a:rPr>
              <a:t>Reduce cycle times while ensuring sound </a:t>
            </a:r>
            <a:r>
              <a:rPr lang="en-US" sz="1050" b="1" dirty="0" smtClean="0">
                <a:solidFill>
                  <a:srgbClr val="002776"/>
                </a:solidFill>
              </a:rPr>
              <a:t>investments</a:t>
            </a:r>
          </a:p>
          <a:p>
            <a:pPr marL="346075" lvl="1" indent="-228600">
              <a:lnSpc>
                <a:spcPct val="85000"/>
              </a:lnSpc>
              <a:spcBef>
                <a:spcPts val="100"/>
              </a:spcBef>
              <a:buFont typeface="Arial" pitchFamily="34" charset="0"/>
              <a:buChar char="•"/>
              <a:defRPr/>
            </a:pPr>
            <a:r>
              <a:rPr lang="en-US" sz="1050" b="1" dirty="0" smtClean="0">
                <a:solidFill>
                  <a:srgbClr val="008000"/>
                </a:solidFill>
              </a:rPr>
              <a:t>Streamline documentation requirements and staff reviews</a:t>
            </a:r>
          </a:p>
          <a:p>
            <a:pPr marL="346075" lvl="1" indent="-228600">
              <a:lnSpc>
                <a:spcPct val="85000"/>
              </a:lnSpc>
              <a:spcBef>
                <a:spcPts val="100"/>
              </a:spcBef>
              <a:buFont typeface="Arial" pitchFamily="34" charset="0"/>
              <a:buChar char="•"/>
              <a:defRPr/>
            </a:pPr>
            <a:r>
              <a:rPr lang="en-US" sz="1050" b="1" dirty="0" smtClean="0">
                <a:solidFill>
                  <a:srgbClr val="008000"/>
                </a:solidFill>
              </a:rPr>
              <a:t>Remove</a:t>
            </a:r>
            <a:r>
              <a:rPr lang="en-US" sz="1050" b="1" dirty="0" smtClean="0"/>
              <a:t> </a:t>
            </a:r>
            <a:r>
              <a:rPr lang="en-US" sz="1050" b="1" dirty="0" smtClean="0">
                <a:solidFill>
                  <a:srgbClr val="002776"/>
                </a:solidFill>
              </a:rPr>
              <a:t>unproductive requirements imposed on industry</a:t>
            </a:r>
          </a:p>
          <a:p>
            <a:pPr marL="117475" lvl="1">
              <a:lnSpc>
                <a:spcPct val="85000"/>
              </a:lnSpc>
              <a:spcBef>
                <a:spcPts val="100"/>
              </a:spcBef>
              <a:defRPr/>
            </a:pPr>
            <a:endParaRPr lang="en-US" sz="1050" b="1" u="sng" dirty="0" smtClean="0">
              <a:solidFill>
                <a:srgbClr val="000000"/>
              </a:solidFill>
            </a:endParaRPr>
          </a:p>
          <a:p>
            <a:pPr marL="228600" lvl="1" indent="-228600">
              <a:lnSpc>
                <a:spcPct val="85000"/>
              </a:lnSpc>
              <a:spcBef>
                <a:spcPts val="100"/>
              </a:spcBef>
              <a:defRPr/>
            </a:pPr>
            <a:r>
              <a:rPr lang="en-US" sz="1050" b="1" u="sng" dirty="0" smtClean="0">
                <a:solidFill>
                  <a:srgbClr val="002776"/>
                </a:solidFill>
              </a:rPr>
              <a:t>Promote Effective Competition</a:t>
            </a:r>
            <a:endParaRPr lang="en-US" sz="1050" b="1" u="sng" dirty="0">
              <a:solidFill>
                <a:srgbClr val="002776"/>
              </a:solidFill>
            </a:endParaRPr>
          </a:p>
          <a:p>
            <a:pPr marL="346075" lvl="1" indent="-228600">
              <a:lnSpc>
                <a:spcPct val="85000"/>
              </a:lnSpc>
              <a:spcBef>
                <a:spcPts val="100"/>
              </a:spcBef>
              <a:buFont typeface="Arial" pitchFamily="34" charset="0"/>
              <a:buChar char="•"/>
              <a:defRPr/>
            </a:pPr>
            <a:r>
              <a:rPr lang="en-US" sz="1050" b="1" dirty="0" smtClean="0">
                <a:solidFill>
                  <a:srgbClr val="002776"/>
                </a:solidFill>
              </a:rPr>
              <a:t>Create  and maintain competitive environments</a:t>
            </a:r>
            <a:endParaRPr lang="en-US" sz="1050" b="1" dirty="0">
              <a:solidFill>
                <a:srgbClr val="002776"/>
              </a:solidFill>
            </a:endParaRPr>
          </a:p>
          <a:p>
            <a:pPr marL="346075" lvl="1" indent="-228600">
              <a:lnSpc>
                <a:spcPct val="85000"/>
              </a:lnSpc>
              <a:spcBef>
                <a:spcPts val="100"/>
              </a:spcBef>
              <a:buFont typeface="Arial" pitchFamily="34" charset="0"/>
              <a:buChar char="•"/>
              <a:defRPr/>
            </a:pPr>
            <a:r>
              <a:rPr lang="en-US" sz="1050" b="1" dirty="0">
                <a:solidFill>
                  <a:srgbClr val="008000"/>
                </a:solidFill>
              </a:rPr>
              <a:t>Improve </a:t>
            </a:r>
            <a:r>
              <a:rPr lang="en-US" sz="1050" b="1" dirty="0" smtClean="0">
                <a:solidFill>
                  <a:srgbClr val="008000"/>
                </a:solidFill>
              </a:rPr>
              <a:t>DoD outreach for technology and products from </a:t>
            </a:r>
            <a:r>
              <a:rPr lang="en-US" sz="1050" b="1" dirty="0">
                <a:solidFill>
                  <a:srgbClr val="008000"/>
                </a:solidFill>
              </a:rPr>
              <a:t>global </a:t>
            </a:r>
            <a:r>
              <a:rPr lang="en-US" sz="1050" b="1" dirty="0" smtClean="0">
                <a:solidFill>
                  <a:srgbClr val="008000"/>
                </a:solidFill>
              </a:rPr>
              <a:t>markets</a:t>
            </a:r>
          </a:p>
          <a:p>
            <a:pPr marL="346075" lvl="1" indent="-228600">
              <a:lnSpc>
                <a:spcPct val="85000"/>
              </a:lnSpc>
              <a:spcBef>
                <a:spcPts val="100"/>
              </a:spcBef>
              <a:buFont typeface="Arial" pitchFamily="34" charset="0"/>
              <a:buChar char="•"/>
              <a:defRPr/>
            </a:pPr>
            <a:r>
              <a:rPr lang="en-US" sz="1050" b="1" dirty="0">
                <a:solidFill>
                  <a:srgbClr val="002776"/>
                </a:solidFill>
              </a:rPr>
              <a:t>Increase small business participation, including through more effective use of market research </a:t>
            </a:r>
          </a:p>
          <a:p>
            <a:pPr marL="117475" lvl="1">
              <a:lnSpc>
                <a:spcPct val="85000"/>
              </a:lnSpc>
              <a:spcBef>
                <a:spcPts val="100"/>
              </a:spcBef>
              <a:defRPr/>
            </a:pPr>
            <a:endParaRPr lang="en-US" sz="1050" b="1" i="1" dirty="0" smtClean="0">
              <a:solidFill>
                <a:srgbClr val="000000"/>
              </a:solidFill>
            </a:endParaRPr>
          </a:p>
          <a:p>
            <a:pPr marL="228600" lvl="1" indent="-228600">
              <a:lnSpc>
                <a:spcPct val="85000"/>
              </a:lnSpc>
              <a:spcBef>
                <a:spcPts val="100"/>
              </a:spcBef>
              <a:defRPr/>
            </a:pPr>
            <a:r>
              <a:rPr lang="en-US" sz="1050" b="1" u="sng" dirty="0" smtClean="0">
                <a:solidFill>
                  <a:srgbClr val="002776"/>
                </a:solidFill>
              </a:rPr>
              <a:t>Improve </a:t>
            </a:r>
            <a:r>
              <a:rPr lang="en-US" sz="1050" b="1" u="sng" dirty="0">
                <a:solidFill>
                  <a:srgbClr val="002776"/>
                </a:solidFill>
              </a:rPr>
              <a:t>Tradecraft in Acquisition of Services</a:t>
            </a:r>
          </a:p>
          <a:p>
            <a:pPr marL="346075" lvl="1" indent="-228600">
              <a:lnSpc>
                <a:spcPct val="85000"/>
              </a:lnSpc>
              <a:spcBef>
                <a:spcPts val="100"/>
              </a:spcBef>
              <a:buFont typeface="Arial" pitchFamily="34" charset="0"/>
              <a:buChar char="•"/>
              <a:defRPr/>
            </a:pPr>
            <a:r>
              <a:rPr lang="en-US" sz="1050" b="1" dirty="0" smtClean="0">
                <a:solidFill>
                  <a:srgbClr val="002776"/>
                </a:solidFill>
              </a:rPr>
              <a:t>Strengthen contract management outside the normal acquisition chain – installations, etc.</a:t>
            </a:r>
          </a:p>
          <a:p>
            <a:pPr marL="346075" lvl="1" indent="-228600">
              <a:lnSpc>
                <a:spcPct val="85000"/>
              </a:lnSpc>
              <a:spcBef>
                <a:spcPts val="100"/>
              </a:spcBef>
              <a:buFont typeface="Arial" pitchFamily="34" charset="0"/>
              <a:buChar char="•"/>
              <a:defRPr/>
            </a:pPr>
            <a:r>
              <a:rPr lang="en-US" sz="1050" b="1" dirty="0" smtClean="0">
                <a:solidFill>
                  <a:srgbClr val="002776"/>
                </a:solidFill>
              </a:rPr>
              <a:t>Improve requirements definition for services </a:t>
            </a:r>
          </a:p>
          <a:p>
            <a:pPr marL="346075" lvl="1" indent="-228600">
              <a:lnSpc>
                <a:spcPct val="85000"/>
              </a:lnSpc>
              <a:spcBef>
                <a:spcPts val="100"/>
              </a:spcBef>
              <a:buFont typeface="Arial" pitchFamily="34" charset="0"/>
              <a:buChar char="•"/>
              <a:defRPr/>
            </a:pPr>
            <a:r>
              <a:rPr lang="en-US" sz="1050" b="1" dirty="0" smtClean="0">
                <a:solidFill>
                  <a:srgbClr val="008000"/>
                </a:solidFill>
              </a:rPr>
              <a:t>Improve the effectiveness and productivity of contracted engineering  and technical services</a:t>
            </a:r>
            <a:endParaRPr lang="en-US" sz="1000" b="1" dirty="0">
              <a:solidFill>
                <a:srgbClr val="008000"/>
              </a:solidFill>
            </a:endParaRPr>
          </a:p>
          <a:p>
            <a:pPr marL="117475" lvl="1">
              <a:lnSpc>
                <a:spcPct val="85000"/>
              </a:lnSpc>
              <a:spcBef>
                <a:spcPts val="100"/>
              </a:spcBef>
              <a:defRPr/>
            </a:pPr>
            <a:endParaRPr lang="en-US" sz="1050" b="1" i="1" dirty="0" smtClean="0">
              <a:solidFill>
                <a:srgbClr val="000000"/>
              </a:solidFill>
            </a:endParaRPr>
          </a:p>
          <a:p>
            <a:pPr marL="228600" lvl="1" indent="-228600">
              <a:lnSpc>
                <a:spcPct val="85000"/>
              </a:lnSpc>
              <a:spcBef>
                <a:spcPts val="100"/>
              </a:spcBef>
              <a:defRPr/>
            </a:pPr>
            <a:r>
              <a:rPr lang="en-US" sz="1050" b="1" u="sng" dirty="0" smtClean="0">
                <a:solidFill>
                  <a:srgbClr val="002776"/>
                </a:solidFill>
              </a:rPr>
              <a:t>Improve the Professionalism of the Total Acquisition Workforce</a:t>
            </a:r>
            <a:endParaRPr lang="en-US" sz="1050" b="1" dirty="0" smtClean="0">
              <a:solidFill>
                <a:srgbClr val="002776"/>
              </a:solidFill>
            </a:endParaRPr>
          </a:p>
          <a:p>
            <a:pPr marL="346075" lvl="1" indent="-228600">
              <a:lnSpc>
                <a:spcPct val="85000"/>
              </a:lnSpc>
              <a:spcBef>
                <a:spcPts val="100"/>
              </a:spcBef>
              <a:buFont typeface="Arial" pitchFamily="34" charset="0"/>
              <a:buChar char="•"/>
              <a:defRPr/>
            </a:pPr>
            <a:r>
              <a:rPr lang="en-US" sz="1050" b="1" dirty="0" smtClean="0">
                <a:solidFill>
                  <a:srgbClr val="002776"/>
                </a:solidFill>
              </a:rPr>
              <a:t>Establish higher standards for key leadership positions</a:t>
            </a:r>
          </a:p>
          <a:p>
            <a:pPr marL="346075" lvl="1" indent="-228600">
              <a:lnSpc>
                <a:spcPct val="85000"/>
              </a:lnSpc>
              <a:spcBef>
                <a:spcPts val="100"/>
              </a:spcBef>
              <a:buFont typeface="Arial" pitchFamily="34" charset="0"/>
              <a:buChar char="•"/>
              <a:defRPr/>
            </a:pPr>
            <a:r>
              <a:rPr lang="en-US" sz="1050" b="1" dirty="0" smtClean="0">
                <a:solidFill>
                  <a:srgbClr val="002776"/>
                </a:solidFill>
              </a:rPr>
              <a:t>Establish stronger professional qualification requirements for all acquisition specialties </a:t>
            </a:r>
          </a:p>
          <a:p>
            <a:pPr marL="346075" lvl="1" indent="-228600">
              <a:lnSpc>
                <a:spcPct val="85000"/>
              </a:lnSpc>
              <a:spcBef>
                <a:spcPts val="100"/>
              </a:spcBef>
              <a:buFont typeface="Arial" pitchFamily="34" charset="0"/>
              <a:buChar char="•"/>
              <a:defRPr/>
            </a:pPr>
            <a:r>
              <a:rPr lang="en-US" sz="1050" b="1" dirty="0" smtClean="0">
                <a:solidFill>
                  <a:srgbClr val="008000"/>
                </a:solidFill>
              </a:rPr>
              <a:t>Strengthen organic engineering capabilities </a:t>
            </a:r>
            <a:endParaRPr lang="en-US" sz="1000" b="1" dirty="0">
              <a:solidFill>
                <a:srgbClr val="008000"/>
              </a:solidFill>
            </a:endParaRPr>
          </a:p>
          <a:p>
            <a:pPr marL="346075" lvl="1" indent="-228600">
              <a:lnSpc>
                <a:spcPct val="85000"/>
              </a:lnSpc>
              <a:spcBef>
                <a:spcPts val="100"/>
              </a:spcBef>
              <a:buFont typeface="Arial" pitchFamily="34" charset="0"/>
              <a:buChar char="•"/>
              <a:defRPr/>
            </a:pPr>
            <a:r>
              <a:rPr lang="en-US" sz="1050" b="1" dirty="0" smtClean="0">
                <a:solidFill>
                  <a:srgbClr val="008000"/>
                </a:solidFill>
              </a:rPr>
              <a:t>Ensure development program leadership is technically qualified to manage R&amp;D activities </a:t>
            </a:r>
          </a:p>
          <a:p>
            <a:pPr marL="346075" lvl="1" indent="-228600">
              <a:lnSpc>
                <a:spcPct val="85000"/>
              </a:lnSpc>
              <a:spcBef>
                <a:spcPts val="100"/>
              </a:spcBef>
              <a:buFont typeface="Arial" pitchFamily="34" charset="0"/>
              <a:buChar char="•"/>
              <a:defRPr/>
            </a:pPr>
            <a:r>
              <a:rPr lang="en-US" sz="1050" b="1" dirty="0" smtClean="0">
                <a:solidFill>
                  <a:srgbClr val="008000"/>
                </a:solidFill>
              </a:rPr>
              <a:t>Improve our leaders’ ability to understand and mitigate technical risk</a:t>
            </a:r>
          </a:p>
          <a:p>
            <a:pPr marL="346075" lvl="1" indent="-228600">
              <a:lnSpc>
                <a:spcPct val="85000"/>
              </a:lnSpc>
              <a:spcBef>
                <a:spcPts val="100"/>
              </a:spcBef>
              <a:buFont typeface="Arial" pitchFamily="34" charset="0"/>
              <a:buChar char="•"/>
              <a:defRPr/>
            </a:pPr>
            <a:r>
              <a:rPr lang="en-US" sz="1050" b="1" dirty="0" smtClean="0">
                <a:solidFill>
                  <a:srgbClr val="008000"/>
                </a:solidFill>
              </a:rPr>
              <a:t>Increase DoD support for STEM education</a:t>
            </a:r>
          </a:p>
        </p:txBody>
      </p:sp>
      <p:sp>
        <p:nvSpPr>
          <p:cNvPr id="20" name="Oval 19"/>
          <p:cNvSpPr/>
          <p:nvPr/>
        </p:nvSpPr>
        <p:spPr>
          <a:xfrm>
            <a:off x="170699" y="6302175"/>
            <a:ext cx="228600" cy="20999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847850" y="575846"/>
            <a:ext cx="7296150" cy="323165"/>
          </a:xfrm>
          <a:prstGeom prst="rect">
            <a:avLst/>
          </a:prstGeom>
          <a:noFill/>
        </p:spPr>
        <p:txBody>
          <a:bodyPr wrap="square" rtlCol="0">
            <a:spAutoFit/>
          </a:bodyPr>
          <a:lstStyle/>
          <a:p>
            <a:r>
              <a:rPr lang="en-US" sz="1500" b="1" dirty="0" smtClean="0">
                <a:solidFill>
                  <a:srgbClr val="002776"/>
                </a:solidFill>
                <a:cs typeface="Times New Roman" panose="02020603050405020304" pitchFamily="18" charset="0"/>
              </a:rPr>
              <a:t>Achieving Dominant Capabilities through Technical Excellence and Innovation</a:t>
            </a:r>
          </a:p>
        </p:txBody>
      </p:sp>
      <p:sp>
        <p:nvSpPr>
          <p:cNvPr id="4" name="TextBox 3"/>
          <p:cNvSpPr txBox="1"/>
          <p:nvPr/>
        </p:nvSpPr>
        <p:spPr>
          <a:xfrm>
            <a:off x="412879" y="6302175"/>
            <a:ext cx="3194401" cy="461665"/>
          </a:xfrm>
          <a:prstGeom prst="rect">
            <a:avLst/>
          </a:prstGeom>
          <a:noFill/>
        </p:spPr>
        <p:txBody>
          <a:bodyPr wrap="none" rtlCol="0">
            <a:spAutoFit/>
          </a:bodyPr>
          <a:lstStyle/>
          <a:p>
            <a:r>
              <a:rPr lang="en-US" sz="1200" dirty="0" smtClean="0"/>
              <a:t>Ideas retained from BBP 2.0 and/or BBP 1.0</a:t>
            </a:r>
          </a:p>
          <a:p>
            <a:r>
              <a:rPr lang="en-US" sz="1200" dirty="0" smtClean="0"/>
              <a:t>New in BBP 3.0</a:t>
            </a:r>
            <a:endParaRPr lang="en-US" sz="1200" dirty="0"/>
          </a:p>
        </p:txBody>
      </p:sp>
      <p:sp>
        <p:nvSpPr>
          <p:cNvPr id="11" name="Oval 10"/>
          <p:cNvSpPr/>
          <p:nvPr/>
        </p:nvSpPr>
        <p:spPr>
          <a:xfrm>
            <a:off x="170699" y="6536025"/>
            <a:ext cx="228600" cy="209994"/>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 y="5673969"/>
            <a:ext cx="7924800" cy="646331"/>
          </a:xfrm>
          <a:prstGeom prst="rect">
            <a:avLst/>
          </a:prstGeom>
          <a:noFill/>
          <a:ln w="19050">
            <a:solidFill>
              <a:srgbClr val="002060"/>
            </a:solidFill>
          </a:ln>
        </p:spPr>
        <p:txBody>
          <a:bodyPr wrap="square" rtlCol="0">
            <a:spAutoFit/>
          </a:bodyPr>
          <a:lstStyle/>
          <a:p>
            <a:pPr algn="ctr"/>
            <a:r>
              <a:rPr lang="en-US" sz="1800" dirty="0" smtClean="0">
                <a:solidFill>
                  <a:srgbClr val="002776"/>
                </a:solidFill>
              </a:rPr>
              <a:t>Continue Strengthening Our Culture of: </a:t>
            </a:r>
          </a:p>
          <a:p>
            <a:pPr algn="ctr"/>
            <a:r>
              <a:rPr lang="en-US" sz="1800" dirty="0" smtClean="0">
                <a:solidFill>
                  <a:srgbClr val="002776"/>
                </a:solidFill>
              </a:rPr>
              <a:t>Cost Consciousness, Professionalism, and Technical Excellence</a:t>
            </a:r>
            <a:endParaRPr lang="en-US" sz="1800" dirty="0">
              <a:solidFill>
                <a:srgbClr val="002776"/>
              </a:solidFill>
            </a:endParaRPr>
          </a:p>
        </p:txBody>
      </p:sp>
    </p:spTree>
    <p:extLst>
      <p:ext uri="{BB962C8B-B14F-4D97-AF65-F5344CB8AC3E}">
        <p14:creationId xmlns:p14="http://schemas.microsoft.com/office/powerpoint/2010/main" val="93919503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71650" y="76200"/>
            <a:ext cx="7267575" cy="1157288"/>
          </a:xfrm>
          <a:prstGeom prst="rect">
            <a:avLst/>
          </a:prstGeom>
        </p:spPr>
        <p:txBody>
          <a:bodyPr/>
          <a:lstStyle>
            <a:lvl1pPr algn="ctr" rtl="0" eaLnBrk="0" fontAlgn="base" hangingPunct="0">
              <a:spcBef>
                <a:spcPct val="0"/>
              </a:spcBef>
              <a:spcAft>
                <a:spcPct val="0"/>
              </a:spcAft>
              <a:defRPr sz="3600" b="1">
                <a:solidFill>
                  <a:srgbClr val="000066"/>
                </a:solidFill>
                <a:latin typeface="+mj-lt"/>
                <a:ea typeface="+mj-ea"/>
                <a:cs typeface="+mj-cs"/>
              </a:defRPr>
            </a:lvl1pPr>
            <a:lvl2pPr algn="ctr" rtl="0" eaLnBrk="0" fontAlgn="base" hangingPunct="0">
              <a:spcBef>
                <a:spcPct val="0"/>
              </a:spcBef>
              <a:spcAft>
                <a:spcPct val="0"/>
              </a:spcAft>
              <a:defRPr sz="3600" b="1">
                <a:solidFill>
                  <a:srgbClr val="000066"/>
                </a:solidFill>
                <a:latin typeface="Tahoma" pitchFamily="34" charset="0"/>
              </a:defRPr>
            </a:lvl2pPr>
            <a:lvl3pPr algn="ctr" rtl="0" eaLnBrk="0" fontAlgn="base" hangingPunct="0">
              <a:spcBef>
                <a:spcPct val="0"/>
              </a:spcBef>
              <a:spcAft>
                <a:spcPct val="0"/>
              </a:spcAft>
              <a:defRPr sz="3600" b="1">
                <a:solidFill>
                  <a:srgbClr val="000066"/>
                </a:solidFill>
                <a:latin typeface="Tahoma" pitchFamily="34" charset="0"/>
              </a:defRPr>
            </a:lvl3pPr>
            <a:lvl4pPr algn="ctr" rtl="0" eaLnBrk="0" fontAlgn="base" hangingPunct="0">
              <a:spcBef>
                <a:spcPct val="0"/>
              </a:spcBef>
              <a:spcAft>
                <a:spcPct val="0"/>
              </a:spcAft>
              <a:defRPr sz="3600" b="1">
                <a:solidFill>
                  <a:srgbClr val="000066"/>
                </a:solidFill>
                <a:latin typeface="Tahoma" pitchFamily="34" charset="0"/>
              </a:defRPr>
            </a:lvl4pPr>
            <a:lvl5pPr algn="ctr" rtl="0" eaLnBrk="0" fontAlgn="base" hangingPunct="0">
              <a:spcBef>
                <a:spcPct val="0"/>
              </a:spcBef>
              <a:spcAft>
                <a:spcPct val="0"/>
              </a:spcAft>
              <a:defRPr sz="3600" b="1">
                <a:solidFill>
                  <a:srgbClr val="000066"/>
                </a:solidFill>
                <a:latin typeface="Tahoma" pitchFamily="34" charset="0"/>
              </a:defRPr>
            </a:lvl5pPr>
            <a:lvl6pPr marL="457200" algn="ctr" rtl="0" fontAlgn="base">
              <a:spcBef>
                <a:spcPct val="0"/>
              </a:spcBef>
              <a:spcAft>
                <a:spcPct val="0"/>
              </a:spcAft>
              <a:defRPr sz="3600" b="1">
                <a:solidFill>
                  <a:srgbClr val="000066"/>
                </a:solidFill>
                <a:latin typeface="Tahoma" pitchFamily="34" charset="0"/>
              </a:defRPr>
            </a:lvl6pPr>
            <a:lvl7pPr marL="914400" algn="ctr" rtl="0" fontAlgn="base">
              <a:spcBef>
                <a:spcPct val="0"/>
              </a:spcBef>
              <a:spcAft>
                <a:spcPct val="0"/>
              </a:spcAft>
              <a:defRPr sz="3600" b="1">
                <a:solidFill>
                  <a:srgbClr val="000066"/>
                </a:solidFill>
                <a:latin typeface="Tahoma" pitchFamily="34" charset="0"/>
              </a:defRPr>
            </a:lvl7pPr>
            <a:lvl8pPr marL="1371600" algn="ctr" rtl="0" fontAlgn="base">
              <a:spcBef>
                <a:spcPct val="0"/>
              </a:spcBef>
              <a:spcAft>
                <a:spcPct val="0"/>
              </a:spcAft>
              <a:defRPr sz="3600" b="1">
                <a:solidFill>
                  <a:srgbClr val="000066"/>
                </a:solidFill>
                <a:latin typeface="Tahoma" pitchFamily="34" charset="0"/>
              </a:defRPr>
            </a:lvl8pPr>
            <a:lvl9pPr marL="1828800" algn="ctr" rtl="0" fontAlgn="base">
              <a:spcBef>
                <a:spcPct val="0"/>
              </a:spcBef>
              <a:spcAft>
                <a:spcPct val="0"/>
              </a:spcAft>
              <a:defRPr sz="3600" b="1">
                <a:solidFill>
                  <a:srgbClr val="000066"/>
                </a:solidFill>
                <a:latin typeface="Tahoma" pitchFamily="34" charset="0"/>
              </a:defRPr>
            </a:lvl9pPr>
          </a:lstStyle>
          <a:p>
            <a:r>
              <a:rPr lang="en-US" sz="3200" dirty="0" smtClean="0">
                <a:solidFill>
                  <a:srgbClr val="002776"/>
                </a:solidFill>
              </a:rPr>
              <a:t>Better Buying Power 3.0        </a:t>
            </a:r>
            <a:r>
              <a:rPr lang="en-US" sz="3200" dirty="0" smtClean="0">
                <a:solidFill>
                  <a:schemeClr val="bg1"/>
                </a:solidFill>
              </a:rPr>
              <a:t>.</a:t>
            </a:r>
          </a:p>
          <a:p>
            <a:r>
              <a:rPr lang="en-US" sz="1800" dirty="0" smtClean="0">
                <a:solidFill>
                  <a:srgbClr val="002776"/>
                </a:solidFill>
              </a:rPr>
              <a:t>Achieving Dominant Capabilities through Technical Excellence and Innovation</a:t>
            </a:r>
            <a:endParaRPr lang="en-US" sz="1800" dirty="0">
              <a:solidFill>
                <a:srgbClr val="002776"/>
              </a:solidFill>
            </a:endParaRPr>
          </a:p>
        </p:txBody>
      </p:sp>
      <p:sp>
        <p:nvSpPr>
          <p:cNvPr id="3" name="Rectangle 2"/>
          <p:cNvSpPr/>
          <p:nvPr/>
        </p:nvSpPr>
        <p:spPr>
          <a:xfrm>
            <a:off x="219074" y="1110953"/>
            <a:ext cx="8820151" cy="4980851"/>
          </a:xfrm>
          <a:prstGeom prst="rect">
            <a:avLst/>
          </a:prstGeom>
        </p:spPr>
        <p:txBody>
          <a:bodyPr wrap="square">
            <a:spAutoFit/>
          </a:bodyPr>
          <a:lstStyle/>
          <a:p>
            <a:pPr marL="228600" lvl="1" indent="-228600">
              <a:lnSpc>
                <a:spcPct val="85000"/>
              </a:lnSpc>
              <a:spcBef>
                <a:spcPts val="100"/>
              </a:spcBef>
              <a:buFontTx/>
              <a:buNone/>
              <a:defRPr/>
            </a:pPr>
            <a:r>
              <a:rPr lang="en-US" sz="1800" b="1" u="sng" dirty="0">
                <a:solidFill>
                  <a:srgbClr val="002776"/>
                </a:solidFill>
              </a:rPr>
              <a:t>Achieve Affordable Programs</a:t>
            </a:r>
          </a:p>
          <a:p>
            <a:pPr marL="346075" lvl="1" indent="-231775">
              <a:lnSpc>
                <a:spcPct val="85000"/>
              </a:lnSpc>
              <a:spcBef>
                <a:spcPts val="100"/>
              </a:spcBef>
              <a:buFont typeface="Arial" pitchFamily="34" charset="0"/>
              <a:buChar char="•"/>
              <a:defRPr/>
            </a:pPr>
            <a:r>
              <a:rPr lang="en-US" sz="1800" b="1" dirty="0">
                <a:solidFill>
                  <a:srgbClr val="002776"/>
                </a:solidFill>
              </a:rPr>
              <a:t>Continue to set and enforce affordability </a:t>
            </a:r>
            <a:r>
              <a:rPr lang="en-US" sz="1800" b="1" dirty="0" smtClean="0">
                <a:solidFill>
                  <a:srgbClr val="002776"/>
                </a:solidFill>
              </a:rPr>
              <a:t>caps</a:t>
            </a:r>
          </a:p>
          <a:p>
            <a:pPr marL="346075" lvl="1" indent="-231775">
              <a:lnSpc>
                <a:spcPct val="85000"/>
              </a:lnSpc>
              <a:spcBef>
                <a:spcPts val="100"/>
              </a:spcBef>
              <a:buFont typeface="Arial" pitchFamily="34" charset="0"/>
              <a:buChar char="•"/>
              <a:defRPr/>
            </a:pPr>
            <a:endParaRPr lang="en-US" sz="1800" b="1" u="sng" dirty="0">
              <a:solidFill>
                <a:srgbClr val="002776"/>
              </a:solidFill>
            </a:endParaRPr>
          </a:p>
          <a:p>
            <a:pPr marL="404813" lvl="1" indent="-404813">
              <a:lnSpc>
                <a:spcPct val="85000"/>
              </a:lnSpc>
              <a:spcBef>
                <a:spcPts val="100"/>
              </a:spcBef>
              <a:buFont typeface="Arial" pitchFamily="34" charset="0"/>
              <a:buNone/>
              <a:defRPr/>
            </a:pPr>
            <a:r>
              <a:rPr lang="en-US" sz="1800" b="1" u="sng" dirty="0">
                <a:solidFill>
                  <a:srgbClr val="002776"/>
                </a:solidFill>
              </a:rPr>
              <a:t>Achieve Dominant Capabilities While Controlling Lifecycle Costs</a:t>
            </a:r>
          </a:p>
          <a:p>
            <a:pPr marL="346075" lvl="1" indent="-231775">
              <a:lnSpc>
                <a:spcPct val="85000"/>
              </a:lnSpc>
              <a:spcBef>
                <a:spcPts val="100"/>
              </a:spcBef>
              <a:buFont typeface="Arial" pitchFamily="34" charset="0"/>
              <a:buChar char="•"/>
              <a:defRPr/>
            </a:pPr>
            <a:r>
              <a:rPr lang="en-US" sz="1800" b="1" dirty="0">
                <a:solidFill>
                  <a:srgbClr val="006600"/>
                </a:solidFill>
              </a:rPr>
              <a:t>Strengthen and expand </a:t>
            </a:r>
            <a:r>
              <a:rPr lang="en-US" sz="1800" b="1" dirty="0">
                <a:solidFill>
                  <a:srgbClr val="002776"/>
                </a:solidFill>
              </a:rPr>
              <a:t>“should cost” based cost </a:t>
            </a:r>
            <a:r>
              <a:rPr lang="en-US" sz="1800" b="1" dirty="0" smtClean="0">
                <a:solidFill>
                  <a:srgbClr val="002776"/>
                </a:solidFill>
              </a:rPr>
              <a:t>management</a:t>
            </a:r>
            <a:endParaRPr lang="en-US" sz="1800" i="1" dirty="0">
              <a:solidFill>
                <a:srgbClr val="002776"/>
              </a:solidFill>
            </a:endParaRPr>
          </a:p>
          <a:p>
            <a:pPr marL="114300" lvl="1" indent="0">
              <a:lnSpc>
                <a:spcPct val="85000"/>
              </a:lnSpc>
              <a:spcBef>
                <a:spcPts val="100"/>
              </a:spcBef>
              <a:buNone/>
              <a:defRPr/>
            </a:pPr>
            <a:endParaRPr lang="en-US" sz="1800" b="1" i="1" dirty="0">
              <a:solidFill>
                <a:schemeClr val="bg1">
                  <a:lumMod val="50000"/>
                </a:schemeClr>
              </a:solidFill>
            </a:endParaRPr>
          </a:p>
          <a:p>
            <a:pPr marL="346075" lvl="1" indent="-228600">
              <a:lnSpc>
                <a:spcPct val="85000"/>
              </a:lnSpc>
              <a:spcBef>
                <a:spcPts val="100"/>
              </a:spcBef>
              <a:buFont typeface="Arial" pitchFamily="34" charset="0"/>
              <a:buChar char="•"/>
              <a:defRPr/>
            </a:pPr>
            <a:r>
              <a:rPr lang="en-US" sz="1800" b="1" dirty="0" smtClean="0">
                <a:solidFill>
                  <a:srgbClr val="006600"/>
                </a:solidFill>
              </a:rPr>
              <a:t>Anticipate and plan for responsive and emerging threats </a:t>
            </a:r>
            <a:r>
              <a:rPr lang="en-US" sz="1800" b="1" dirty="0" smtClean="0">
                <a:solidFill>
                  <a:srgbClr val="002776"/>
                </a:solidFill>
              </a:rPr>
              <a:t>by building </a:t>
            </a:r>
            <a:r>
              <a:rPr lang="en-US" sz="1800" b="1" dirty="0">
                <a:solidFill>
                  <a:srgbClr val="002776"/>
                </a:solidFill>
              </a:rPr>
              <a:t>stronger partnerships </a:t>
            </a:r>
            <a:r>
              <a:rPr lang="en-US" sz="1800" b="1" dirty="0" smtClean="0">
                <a:solidFill>
                  <a:srgbClr val="002776"/>
                </a:solidFill>
              </a:rPr>
              <a:t>acquisition</a:t>
            </a:r>
            <a:r>
              <a:rPr lang="en-US" sz="1800" b="1" dirty="0">
                <a:solidFill>
                  <a:srgbClr val="002776"/>
                </a:solidFill>
              </a:rPr>
              <a:t>, requirements,</a:t>
            </a:r>
            <a:r>
              <a:rPr lang="en-US" sz="1800" b="1" dirty="0">
                <a:solidFill>
                  <a:srgbClr val="29257B"/>
                </a:solidFill>
              </a:rPr>
              <a:t> </a:t>
            </a:r>
            <a:r>
              <a:rPr lang="en-US" sz="1800" b="1" dirty="0">
                <a:solidFill>
                  <a:srgbClr val="006600"/>
                </a:solidFill>
              </a:rPr>
              <a:t>and intelligence </a:t>
            </a:r>
            <a:r>
              <a:rPr lang="en-US" sz="1800" b="1" dirty="0">
                <a:solidFill>
                  <a:srgbClr val="002776"/>
                </a:solidFill>
              </a:rPr>
              <a:t>communities</a:t>
            </a:r>
            <a:r>
              <a:rPr lang="en-US" sz="1800" b="1" dirty="0"/>
              <a:t> </a:t>
            </a:r>
            <a:r>
              <a:rPr lang="en-US" sz="1800" i="1" dirty="0">
                <a:solidFill>
                  <a:schemeClr val="bg1">
                    <a:lumMod val="50000"/>
                  </a:schemeClr>
                </a:solidFill>
              </a:rPr>
              <a:t>(We </a:t>
            </a:r>
            <a:r>
              <a:rPr lang="en-US" sz="1800" i="1" dirty="0" smtClean="0">
                <a:solidFill>
                  <a:schemeClr val="bg1">
                    <a:lumMod val="50000"/>
                  </a:schemeClr>
                </a:solidFill>
              </a:rPr>
              <a:t>must be aware and responsive to changes in the threat. The acquisition, intelligence, and requirements communities must work together to ensure threat information is identified and provided throughout the lifecycle.)</a:t>
            </a:r>
            <a:endParaRPr lang="en-US" sz="1800" i="1" dirty="0">
              <a:solidFill>
                <a:schemeClr val="bg1">
                  <a:lumMod val="50000"/>
                </a:schemeClr>
              </a:solidFill>
            </a:endParaRPr>
          </a:p>
          <a:p>
            <a:pPr marL="117475" lvl="1" indent="0">
              <a:lnSpc>
                <a:spcPct val="85000"/>
              </a:lnSpc>
              <a:spcBef>
                <a:spcPts val="100"/>
              </a:spcBef>
              <a:buNone/>
              <a:defRPr/>
            </a:pPr>
            <a:endParaRPr lang="en-US" sz="1800" b="1" i="1" dirty="0">
              <a:solidFill>
                <a:schemeClr val="bg1">
                  <a:lumMod val="50000"/>
                </a:schemeClr>
              </a:solidFill>
            </a:endParaRPr>
          </a:p>
          <a:p>
            <a:pPr marL="346075" lvl="1" indent="-228600">
              <a:lnSpc>
                <a:spcPct val="85000"/>
              </a:lnSpc>
              <a:spcBef>
                <a:spcPts val="100"/>
              </a:spcBef>
              <a:buFont typeface="Arial" pitchFamily="34" charset="0"/>
              <a:buChar char="•"/>
              <a:defRPr/>
            </a:pPr>
            <a:r>
              <a:rPr lang="en-US" sz="1800" b="1" dirty="0">
                <a:solidFill>
                  <a:srgbClr val="006600"/>
                </a:solidFill>
              </a:rPr>
              <a:t>Institutionalize stronger DoD level Long Range R&amp;D </a:t>
            </a:r>
            <a:r>
              <a:rPr lang="en-US" sz="1800" b="1" dirty="0" smtClean="0">
                <a:solidFill>
                  <a:srgbClr val="006600"/>
                </a:solidFill>
              </a:rPr>
              <a:t>Program Plans </a:t>
            </a:r>
            <a:r>
              <a:rPr lang="en-US" sz="1800" i="1" dirty="0" smtClean="0">
                <a:solidFill>
                  <a:schemeClr val="bg1">
                    <a:lumMod val="50000"/>
                  </a:schemeClr>
                </a:solidFill>
              </a:rPr>
              <a:t>(Study and prioritize various technologies to provide enduring advantage to US forces.) </a:t>
            </a:r>
          </a:p>
          <a:p>
            <a:pPr marL="346075" lvl="1" indent="-228600">
              <a:lnSpc>
                <a:spcPct val="85000"/>
              </a:lnSpc>
              <a:spcBef>
                <a:spcPts val="100"/>
              </a:spcBef>
              <a:buFont typeface="Arial" pitchFamily="34" charset="0"/>
              <a:buChar char="•"/>
              <a:defRPr/>
            </a:pPr>
            <a:endParaRPr lang="en-US" sz="1800" i="1" dirty="0" smtClean="0">
              <a:solidFill>
                <a:schemeClr val="bg1">
                  <a:lumMod val="50000"/>
                </a:schemeClr>
              </a:solidFill>
            </a:endParaRPr>
          </a:p>
          <a:p>
            <a:pPr marL="346075" lvl="1" indent="-228600">
              <a:lnSpc>
                <a:spcPct val="85000"/>
              </a:lnSpc>
              <a:spcBef>
                <a:spcPts val="100"/>
              </a:spcBef>
              <a:buFont typeface="Arial" pitchFamily="34" charset="0"/>
              <a:buChar char="•"/>
              <a:defRPr/>
            </a:pPr>
            <a:endParaRPr lang="en-US" sz="1800" i="1" dirty="0" smtClean="0">
              <a:solidFill>
                <a:schemeClr val="bg1">
                  <a:lumMod val="50000"/>
                </a:schemeClr>
              </a:solidFill>
            </a:endParaRPr>
          </a:p>
          <a:p>
            <a:pPr marL="346075" lvl="1" indent="-228600">
              <a:lnSpc>
                <a:spcPct val="85000"/>
              </a:lnSpc>
              <a:spcBef>
                <a:spcPts val="100"/>
              </a:spcBef>
              <a:buFont typeface="Arial" pitchFamily="34" charset="0"/>
              <a:buChar char="•"/>
              <a:defRPr/>
            </a:pPr>
            <a:r>
              <a:rPr lang="en-US" sz="1800" b="1" dirty="0" smtClean="0">
                <a:solidFill>
                  <a:srgbClr val="006600"/>
                </a:solidFill>
              </a:rPr>
              <a:t>Strengthen cybersecurity throughout the product lifecycle </a:t>
            </a:r>
          </a:p>
          <a:p>
            <a:pPr marL="346075" lvl="1">
              <a:lnSpc>
                <a:spcPct val="85000"/>
              </a:lnSpc>
              <a:spcBef>
                <a:spcPts val="100"/>
              </a:spcBef>
              <a:defRPr/>
            </a:pPr>
            <a:r>
              <a:rPr lang="en-US" sz="1800" i="1" dirty="0" smtClean="0">
                <a:solidFill>
                  <a:schemeClr val="bg1">
                    <a:lumMod val="50000"/>
                  </a:schemeClr>
                </a:solidFill>
              </a:rPr>
              <a:t>(All our efforts to improve technological superiority will be in vain </a:t>
            </a:r>
          </a:p>
          <a:p>
            <a:pPr marL="346075" lvl="1">
              <a:lnSpc>
                <a:spcPct val="85000"/>
              </a:lnSpc>
              <a:spcBef>
                <a:spcPts val="100"/>
              </a:spcBef>
              <a:defRPr/>
            </a:pPr>
            <a:r>
              <a:rPr lang="en-US" sz="1800" i="1" dirty="0" smtClean="0">
                <a:solidFill>
                  <a:schemeClr val="bg1">
                    <a:lumMod val="50000"/>
                  </a:schemeClr>
                </a:solidFill>
              </a:rPr>
              <a:t>if we do not provide effective cybersecurity throughout the </a:t>
            </a:r>
          </a:p>
          <a:p>
            <a:pPr marL="346075" lvl="1">
              <a:lnSpc>
                <a:spcPct val="85000"/>
              </a:lnSpc>
              <a:spcBef>
                <a:spcPts val="100"/>
              </a:spcBef>
              <a:defRPr/>
            </a:pPr>
            <a:r>
              <a:rPr lang="en-US" sz="1800" i="1" dirty="0" smtClean="0">
                <a:solidFill>
                  <a:schemeClr val="bg1">
                    <a:lumMod val="50000"/>
                  </a:schemeClr>
                </a:solidFill>
              </a:rPr>
              <a:t>product lifecycle.)</a:t>
            </a:r>
            <a:endParaRPr lang="en-US" sz="1800" i="1" dirty="0">
              <a:solidFill>
                <a:schemeClr val="bg1">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4725" y="5662854"/>
            <a:ext cx="1724025" cy="1068895"/>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9487" y="4539953"/>
            <a:ext cx="1724025" cy="1068895"/>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14433"/>
          <a:stretch/>
        </p:blipFill>
        <p:spPr>
          <a:xfrm>
            <a:off x="7386637" y="1063327"/>
            <a:ext cx="1724025" cy="106889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255366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41996" y="2332310"/>
            <a:ext cx="8480193" cy="685800"/>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17427" name="Rectangle 18"/>
          <p:cNvSpPr>
            <a:spLocks noChangeArrowheads="1"/>
          </p:cNvSpPr>
          <p:nvPr/>
        </p:nvSpPr>
        <p:spPr bwMode="auto">
          <a:xfrm>
            <a:off x="4790171" y="1608637"/>
            <a:ext cx="2663825" cy="723673"/>
          </a:xfrm>
          <a:prstGeom prst="rect">
            <a:avLst/>
          </a:prstGeom>
          <a:solidFill>
            <a:schemeClr val="bg1">
              <a:lumMod val="85000"/>
            </a:schemeClr>
          </a:solidFill>
          <a:ln w="3175">
            <a:solidFill>
              <a:schemeClr val="tx1"/>
            </a:solidFill>
            <a:miter lim="800000"/>
            <a:headEnd type="none" w="sm" len="sm"/>
            <a:tailEnd type="none" w="sm" len="sm"/>
          </a:ln>
        </p:spPr>
        <p:txBody>
          <a:bodyPr wrap="none" anchor="ctr"/>
          <a:lstStyle/>
          <a:p>
            <a:pPr algn="ctr"/>
            <a:endParaRPr lang="en-US" sz="1400">
              <a:solidFill>
                <a:srgbClr val="000000"/>
              </a:solidFill>
              <a:latin typeface="Times New Roman" pitchFamily="18" charset="0"/>
            </a:endParaRPr>
          </a:p>
        </p:txBody>
      </p:sp>
      <p:sp>
        <p:nvSpPr>
          <p:cNvPr id="17411" name="Text Box 2"/>
          <p:cNvSpPr txBox="1">
            <a:spLocks noChangeArrowheads="1"/>
          </p:cNvSpPr>
          <p:nvPr/>
        </p:nvSpPr>
        <p:spPr bwMode="auto">
          <a:xfrm>
            <a:off x="1834246" y="239712"/>
            <a:ext cx="6583133" cy="584775"/>
          </a:xfrm>
          <a:prstGeom prst="rect">
            <a:avLst/>
          </a:prstGeom>
          <a:noFill/>
          <a:ln w="9525">
            <a:noFill/>
            <a:miter lim="800000"/>
            <a:headEnd/>
            <a:tailEnd/>
          </a:ln>
        </p:spPr>
        <p:txBody>
          <a:bodyPr wrap="square">
            <a:spAutoFit/>
          </a:bodyPr>
          <a:lstStyle/>
          <a:p>
            <a:pPr algn="ctr"/>
            <a:r>
              <a:rPr lang="en-US" sz="3200" b="1" dirty="0" smtClean="0">
                <a:solidFill>
                  <a:srgbClr val="002060"/>
                </a:solidFill>
                <a:latin typeface="+mj-lt"/>
              </a:rPr>
              <a:t> Affordability and Should Cost</a:t>
            </a:r>
            <a:endParaRPr lang="en-US" sz="3200" b="1" dirty="0">
              <a:solidFill>
                <a:srgbClr val="002060"/>
              </a:solidFill>
              <a:latin typeface="+mj-lt"/>
            </a:endParaRPr>
          </a:p>
        </p:txBody>
      </p:sp>
      <p:sp>
        <p:nvSpPr>
          <p:cNvPr id="17425" name="Rectangle 16"/>
          <p:cNvSpPr>
            <a:spLocks noChangeArrowheads="1"/>
          </p:cNvSpPr>
          <p:nvPr/>
        </p:nvSpPr>
        <p:spPr bwMode="auto">
          <a:xfrm>
            <a:off x="341996" y="1608637"/>
            <a:ext cx="1244600" cy="723673"/>
          </a:xfrm>
          <a:prstGeom prst="rect">
            <a:avLst/>
          </a:prstGeom>
          <a:solidFill>
            <a:schemeClr val="bg1">
              <a:lumMod val="85000"/>
            </a:schemeClr>
          </a:solidFill>
          <a:ln w="3175">
            <a:solidFill>
              <a:schemeClr val="tx1"/>
            </a:solidFill>
            <a:miter lim="800000"/>
            <a:headEnd type="none" w="sm" len="sm"/>
            <a:tailEnd type="none" w="sm" len="sm"/>
          </a:ln>
        </p:spPr>
        <p:txBody>
          <a:bodyPr wrap="none" anchor="ctr"/>
          <a:lstStyle/>
          <a:p>
            <a:pPr algn="ctr"/>
            <a:endParaRPr lang="en-US" sz="1400">
              <a:solidFill>
                <a:srgbClr val="000000"/>
              </a:solidFill>
              <a:latin typeface="Times New Roman" pitchFamily="18" charset="0"/>
            </a:endParaRPr>
          </a:p>
        </p:txBody>
      </p:sp>
      <p:sp>
        <p:nvSpPr>
          <p:cNvPr id="17428" name="Rectangle 19"/>
          <p:cNvSpPr>
            <a:spLocks noChangeArrowheads="1"/>
          </p:cNvSpPr>
          <p:nvPr/>
        </p:nvSpPr>
        <p:spPr bwMode="auto">
          <a:xfrm>
            <a:off x="2391459" y="1608637"/>
            <a:ext cx="3157537" cy="723673"/>
          </a:xfrm>
          <a:prstGeom prst="rect">
            <a:avLst/>
          </a:prstGeom>
          <a:solidFill>
            <a:schemeClr val="bg1">
              <a:lumMod val="85000"/>
            </a:schemeClr>
          </a:solidFill>
          <a:ln w="3175">
            <a:solidFill>
              <a:schemeClr val="tx1"/>
            </a:solidFill>
            <a:miter lim="800000"/>
            <a:headEnd type="none" w="sm" len="sm"/>
            <a:tailEnd type="none" w="sm" len="sm"/>
          </a:ln>
        </p:spPr>
        <p:txBody>
          <a:bodyPr wrap="none" anchor="ctr"/>
          <a:lstStyle/>
          <a:p>
            <a:pPr algn="ctr"/>
            <a:endParaRPr lang="en-US" sz="1400">
              <a:solidFill>
                <a:srgbClr val="000000"/>
              </a:solidFill>
              <a:latin typeface="Times New Roman" pitchFamily="18" charset="0"/>
            </a:endParaRPr>
          </a:p>
        </p:txBody>
      </p:sp>
      <p:sp>
        <p:nvSpPr>
          <p:cNvPr id="17430" name="Rectangle 21"/>
          <p:cNvSpPr>
            <a:spLocks noChangeArrowheads="1"/>
          </p:cNvSpPr>
          <p:nvPr/>
        </p:nvSpPr>
        <p:spPr bwMode="auto">
          <a:xfrm>
            <a:off x="1586596" y="1608637"/>
            <a:ext cx="1371600" cy="723673"/>
          </a:xfrm>
          <a:prstGeom prst="rect">
            <a:avLst/>
          </a:prstGeom>
          <a:solidFill>
            <a:schemeClr val="bg1">
              <a:lumMod val="85000"/>
            </a:schemeClr>
          </a:solidFill>
          <a:ln w="3175">
            <a:solidFill>
              <a:schemeClr val="tx1"/>
            </a:solidFill>
            <a:miter lim="800000"/>
            <a:headEnd type="none" w="sm" len="sm"/>
            <a:tailEnd type="none" w="sm" len="sm"/>
          </a:ln>
        </p:spPr>
        <p:txBody>
          <a:bodyPr wrap="none" anchor="ctr"/>
          <a:lstStyle/>
          <a:p>
            <a:pPr algn="ctr"/>
            <a:endParaRPr lang="en-US" sz="1400">
              <a:solidFill>
                <a:srgbClr val="000000"/>
              </a:solidFill>
              <a:latin typeface="Times New Roman" pitchFamily="18" charset="0"/>
            </a:endParaRPr>
          </a:p>
        </p:txBody>
      </p:sp>
      <p:sp>
        <p:nvSpPr>
          <p:cNvPr id="17431" name="AutoShape 22"/>
          <p:cNvSpPr>
            <a:spLocks noChangeArrowheads="1"/>
          </p:cNvSpPr>
          <p:nvPr/>
        </p:nvSpPr>
        <p:spPr bwMode="auto">
          <a:xfrm>
            <a:off x="2696259" y="1189537"/>
            <a:ext cx="509587" cy="414337"/>
          </a:xfrm>
          <a:prstGeom prst="triangle">
            <a:avLst>
              <a:gd name="adj" fmla="val 50000"/>
            </a:avLst>
          </a:prstGeom>
          <a:solidFill>
            <a:srgbClr val="0033CC"/>
          </a:solidFill>
          <a:ln w="19050">
            <a:solidFill>
              <a:srgbClr val="FF0000"/>
            </a:solidFill>
            <a:miter lim="800000"/>
            <a:headEnd type="none" w="sm" len="sm"/>
            <a:tailEnd type="none" w="sm" len="sm"/>
          </a:ln>
        </p:spPr>
        <p:txBody>
          <a:bodyPr lIns="91426" tIns="45713" rIns="91426" bIns="45713">
            <a:spAutoFit/>
          </a:bodyPr>
          <a:lstStyle/>
          <a:p>
            <a:pPr algn="ctr"/>
            <a:endParaRPr lang="en-US" sz="1400">
              <a:solidFill>
                <a:srgbClr val="000000"/>
              </a:solidFill>
              <a:latin typeface="Times New Roman" pitchFamily="18" charset="0"/>
            </a:endParaRPr>
          </a:p>
        </p:txBody>
      </p:sp>
      <p:sp>
        <p:nvSpPr>
          <p:cNvPr id="17432" name="Text Box 23"/>
          <p:cNvSpPr txBox="1">
            <a:spLocks noChangeArrowheads="1"/>
          </p:cNvSpPr>
          <p:nvPr/>
        </p:nvSpPr>
        <p:spPr bwMode="auto">
          <a:xfrm>
            <a:off x="2769284" y="1294312"/>
            <a:ext cx="363537" cy="336550"/>
          </a:xfrm>
          <a:prstGeom prst="rect">
            <a:avLst/>
          </a:prstGeom>
          <a:noFill/>
          <a:ln w="9525">
            <a:noFill/>
            <a:prstDash val="dash"/>
            <a:miter lim="800000"/>
            <a:headEnd/>
            <a:tailEnd/>
          </a:ln>
        </p:spPr>
        <p:txBody>
          <a:bodyPr lIns="91426" tIns="45713" rIns="91426" bIns="45713">
            <a:spAutoFit/>
          </a:bodyPr>
          <a:lstStyle/>
          <a:p>
            <a:pPr algn="ctr" eaLnBrk="0" hangingPunct="0">
              <a:spcBef>
                <a:spcPct val="50000"/>
              </a:spcBef>
            </a:pPr>
            <a:r>
              <a:rPr lang="en-US" sz="1600" b="1">
                <a:solidFill>
                  <a:srgbClr val="FFFF00"/>
                </a:solidFill>
              </a:rPr>
              <a:t>B</a:t>
            </a:r>
          </a:p>
        </p:txBody>
      </p:sp>
      <p:grpSp>
        <p:nvGrpSpPr>
          <p:cNvPr id="17433" name="Group 24"/>
          <p:cNvGrpSpPr>
            <a:grpSpLocks/>
          </p:cNvGrpSpPr>
          <p:nvPr/>
        </p:nvGrpSpPr>
        <p:grpSpPr bwMode="auto">
          <a:xfrm>
            <a:off x="1323071" y="1189537"/>
            <a:ext cx="511175" cy="441325"/>
            <a:chOff x="0" y="1785"/>
            <a:chExt cx="322" cy="278"/>
          </a:xfrm>
        </p:grpSpPr>
        <p:sp>
          <p:nvSpPr>
            <p:cNvPr id="17481" name="AutoShape 25"/>
            <p:cNvSpPr>
              <a:spLocks noChangeArrowheads="1"/>
            </p:cNvSpPr>
            <p:nvPr/>
          </p:nvSpPr>
          <p:spPr bwMode="auto">
            <a:xfrm>
              <a:off x="0" y="1785"/>
              <a:ext cx="322" cy="261"/>
            </a:xfrm>
            <a:prstGeom prst="triangle">
              <a:avLst>
                <a:gd name="adj" fmla="val 50000"/>
              </a:avLst>
            </a:prstGeom>
            <a:solidFill>
              <a:srgbClr val="0033CC"/>
            </a:solidFill>
            <a:ln w="19050">
              <a:solidFill>
                <a:srgbClr val="FF0000"/>
              </a:solidFill>
              <a:miter lim="800000"/>
              <a:headEnd type="none" w="sm" len="sm"/>
              <a:tailEnd type="none" w="sm" len="sm"/>
            </a:ln>
          </p:spPr>
          <p:txBody>
            <a:bodyPr lIns="91426" tIns="45713" rIns="91426" bIns="45713">
              <a:spAutoFit/>
            </a:bodyPr>
            <a:lstStyle/>
            <a:p>
              <a:pPr algn="ctr"/>
              <a:endParaRPr lang="en-US" sz="1400">
                <a:solidFill>
                  <a:srgbClr val="000000"/>
                </a:solidFill>
                <a:latin typeface="Times New Roman" pitchFamily="18" charset="0"/>
              </a:endParaRPr>
            </a:p>
          </p:txBody>
        </p:sp>
        <p:sp>
          <p:nvSpPr>
            <p:cNvPr id="17482" name="Text Box 26"/>
            <p:cNvSpPr txBox="1">
              <a:spLocks noChangeArrowheads="1"/>
            </p:cNvSpPr>
            <p:nvPr/>
          </p:nvSpPr>
          <p:spPr bwMode="auto">
            <a:xfrm>
              <a:off x="46" y="1851"/>
              <a:ext cx="230" cy="212"/>
            </a:xfrm>
            <a:prstGeom prst="rect">
              <a:avLst/>
            </a:prstGeom>
            <a:noFill/>
            <a:ln w="9525">
              <a:noFill/>
              <a:prstDash val="dash"/>
              <a:miter lim="800000"/>
              <a:headEnd/>
              <a:tailEnd/>
            </a:ln>
          </p:spPr>
          <p:txBody>
            <a:bodyPr lIns="91426" tIns="45713" rIns="91426" bIns="45713">
              <a:spAutoFit/>
            </a:bodyPr>
            <a:lstStyle/>
            <a:p>
              <a:pPr algn="ctr" eaLnBrk="0" hangingPunct="0">
                <a:spcBef>
                  <a:spcPct val="50000"/>
                </a:spcBef>
              </a:pPr>
              <a:r>
                <a:rPr lang="en-US" sz="1600" b="1" dirty="0">
                  <a:solidFill>
                    <a:srgbClr val="FFFF00"/>
                  </a:solidFill>
                </a:rPr>
                <a:t>A</a:t>
              </a:r>
            </a:p>
          </p:txBody>
        </p:sp>
      </p:grpSp>
      <p:sp>
        <p:nvSpPr>
          <p:cNvPr id="17435" name="Text Box 28"/>
          <p:cNvSpPr txBox="1">
            <a:spLocks noChangeArrowheads="1"/>
          </p:cNvSpPr>
          <p:nvPr/>
        </p:nvSpPr>
        <p:spPr bwMode="auto">
          <a:xfrm>
            <a:off x="348346" y="1624512"/>
            <a:ext cx="1235075" cy="706333"/>
          </a:xfrm>
          <a:prstGeom prst="rect">
            <a:avLst/>
          </a:prstGeom>
          <a:noFill/>
          <a:ln w="9525">
            <a:noFill/>
            <a:miter lim="800000"/>
            <a:headEnd/>
            <a:tailEnd/>
          </a:ln>
        </p:spPr>
        <p:txBody>
          <a:bodyPr lIns="91426" tIns="45713" rIns="91426" bIns="45713">
            <a:spAutoFit/>
          </a:bodyPr>
          <a:lstStyle/>
          <a:p>
            <a:pPr algn="ctr" eaLnBrk="0" hangingPunct="0">
              <a:lnSpc>
                <a:spcPct val="95000"/>
              </a:lnSpc>
            </a:pPr>
            <a:r>
              <a:rPr lang="en-US" sz="1400" b="1" dirty="0">
                <a:solidFill>
                  <a:srgbClr val="000000"/>
                </a:solidFill>
              </a:rPr>
              <a:t>Materiel</a:t>
            </a:r>
          </a:p>
          <a:p>
            <a:pPr algn="ctr" eaLnBrk="0" hangingPunct="0">
              <a:lnSpc>
                <a:spcPct val="95000"/>
              </a:lnSpc>
            </a:pPr>
            <a:r>
              <a:rPr lang="en-US" sz="1400" b="1" dirty="0">
                <a:solidFill>
                  <a:srgbClr val="000000"/>
                </a:solidFill>
              </a:rPr>
              <a:t>Solution</a:t>
            </a:r>
          </a:p>
          <a:p>
            <a:pPr algn="ctr" eaLnBrk="0" hangingPunct="0">
              <a:lnSpc>
                <a:spcPct val="95000"/>
              </a:lnSpc>
            </a:pPr>
            <a:r>
              <a:rPr lang="en-US" sz="1400" b="1" dirty="0">
                <a:solidFill>
                  <a:srgbClr val="000000"/>
                </a:solidFill>
              </a:rPr>
              <a:t>Analysis</a:t>
            </a:r>
          </a:p>
        </p:txBody>
      </p:sp>
      <p:sp>
        <p:nvSpPr>
          <p:cNvPr id="17439" name="Line 32"/>
          <p:cNvSpPr>
            <a:spLocks noChangeShapeType="1"/>
          </p:cNvSpPr>
          <p:nvPr/>
        </p:nvSpPr>
        <p:spPr bwMode="auto">
          <a:xfrm>
            <a:off x="2958196" y="1607049"/>
            <a:ext cx="0" cy="1411061"/>
          </a:xfrm>
          <a:prstGeom prst="line">
            <a:avLst/>
          </a:prstGeom>
          <a:noFill/>
          <a:ln w="19050">
            <a:solidFill>
              <a:schemeClr val="tx1"/>
            </a:solidFill>
            <a:round/>
            <a:headEnd/>
            <a:tailEnd/>
          </a:ln>
        </p:spPr>
        <p:txBody>
          <a:bodyPr/>
          <a:lstStyle/>
          <a:p>
            <a:endParaRPr lang="en-US" sz="1400">
              <a:solidFill>
                <a:srgbClr val="000000"/>
              </a:solidFill>
              <a:latin typeface="Times New Roman" pitchFamily="18" charset="0"/>
            </a:endParaRPr>
          </a:p>
        </p:txBody>
      </p:sp>
      <p:sp>
        <p:nvSpPr>
          <p:cNvPr id="17440" name="Line 33"/>
          <p:cNvSpPr>
            <a:spLocks noChangeShapeType="1"/>
          </p:cNvSpPr>
          <p:nvPr/>
        </p:nvSpPr>
        <p:spPr bwMode="auto">
          <a:xfrm flipH="1">
            <a:off x="7453991" y="1610225"/>
            <a:ext cx="0" cy="722442"/>
          </a:xfrm>
          <a:prstGeom prst="line">
            <a:avLst/>
          </a:prstGeom>
          <a:noFill/>
          <a:ln w="19050">
            <a:solidFill>
              <a:schemeClr val="tx1"/>
            </a:solidFill>
            <a:round/>
            <a:headEnd/>
            <a:tailEnd/>
          </a:ln>
        </p:spPr>
        <p:txBody>
          <a:bodyPr/>
          <a:lstStyle/>
          <a:p>
            <a:endParaRPr lang="en-US" sz="1400">
              <a:solidFill>
                <a:srgbClr val="000000"/>
              </a:solidFill>
              <a:latin typeface="Times New Roman" pitchFamily="18" charset="0"/>
            </a:endParaRPr>
          </a:p>
        </p:txBody>
      </p:sp>
      <p:sp>
        <p:nvSpPr>
          <p:cNvPr id="17441" name="Line 34"/>
          <p:cNvSpPr>
            <a:spLocks noChangeShapeType="1"/>
          </p:cNvSpPr>
          <p:nvPr/>
        </p:nvSpPr>
        <p:spPr bwMode="auto">
          <a:xfrm flipH="1">
            <a:off x="5551376" y="1570537"/>
            <a:ext cx="3969" cy="761773"/>
          </a:xfrm>
          <a:prstGeom prst="line">
            <a:avLst/>
          </a:prstGeom>
          <a:noFill/>
          <a:ln w="19050">
            <a:solidFill>
              <a:schemeClr val="tx1"/>
            </a:solidFill>
            <a:round/>
            <a:headEnd/>
            <a:tailEnd/>
          </a:ln>
        </p:spPr>
        <p:txBody>
          <a:bodyPr/>
          <a:lstStyle/>
          <a:p>
            <a:endParaRPr lang="en-US" sz="1400">
              <a:solidFill>
                <a:srgbClr val="000000"/>
              </a:solidFill>
              <a:latin typeface="Times New Roman" pitchFamily="18" charset="0"/>
            </a:endParaRPr>
          </a:p>
        </p:txBody>
      </p:sp>
      <p:sp>
        <p:nvSpPr>
          <p:cNvPr id="17442" name="Line 35"/>
          <p:cNvSpPr>
            <a:spLocks noChangeShapeType="1"/>
          </p:cNvSpPr>
          <p:nvPr/>
        </p:nvSpPr>
        <p:spPr bwMode="auto">
          <a:xfrm flipH="1">
            <a:off x="1583420" y="1602288"/>
            <a:ext cx="3175" cy="730380"/>
          </a:xfrm>
          <a:prstGeom prst="line">
            <a:avLst/>
          </a:prstGeom>
          <a:noFill/>
          <a:ln w="19050">
            <a:solidFill>
              <a:schemeClr val="tx1"/>
            </a:solidFill>
            <a:round/>
            <a:headEnd/>
            <a:tailEnd/>
          </a:ln>
        </p:spPr>
        <p:txBody>
          <a:bodyPr/>
          <a:lstStyle/>
          <a:p>
            <a:endParaRPr lang="en-US" sz="1400">
              <a:solidFill>
                <a:srgbClr val="000000"/>
              </a:solidFill>
              <a:latin typeface="Times New Roman" pitchFamily="18" charset="0"/>
            </a:endParaRPr>
          </a:p>
        </p:txBody>
      </p:sp>
      <p:sp>
        <p:nvSpPr>
          <p:cNvPr id="17462" name="Text Box 61"/>
          <p:cNvSpPr txBox="1">
            <a:spLocks noChangeArrowheads="1"/>
          </p:cNvSpPr>
          <p:nvPr/>
        </p:nvSpPr>
        <p:spPr bwMode="auto">
          <a:xfrm>
            <a:off x="1507222" y="1624512"/>
            <a:ext cx="1531254" cy="706347"/>
          </a:xfrm>
          <a:prstGeom prst="rect">
            <a:avLst/>
          </a:prstGeom>
          <a:noFill/>
          <a:ln w="9525">
            <a:noFill/>
            <a:miter lim="800000"/>
            <a:headEnd/>
            <a:tailEnd/>
          </a:ln>
        </p:spPr>
        <p:txBody>
          <a:bodyPr wrap="square">
            <a:spAutoFit/>
          </a:bodyPr>
          <a:lstStyle/>
          <a:p>
            <a:pPr algn="ctr" eaLnBrk="0" hangingPunct="0">
              <a:lnSpc>
                <a:spcPct val="95000"/>
              </a:lnSpc>
            </a:pPr>
            <a:r>
              <a:rPr lang="en-US" sz="1400" b="1" dirty="0">
                <a:solidFill>
                  <a:srgbClr val="000000"/>
                </a:solidFill>
              </a:rPr>
              <a:t>Technology </a:t>
            </a:r>
            <a:r>
              <a:rPr lang="en-US" sz="1400" b="1" dirty="0" smtClean="0">
                <a:solidFill>
                  <a:srgbClr val="000000"/>
                </a:solidFill>
              </a:rPr>
              <a:t>Maturation &amp; Risk Reduction</a:t>
            </a:r>
            <a:endParaRPr lang="en-US" sz="1400" b="1" dirty="0">
              <a:solidFill>
                <a:srgbClr val="FFFFFF"/>
              </a:solidFill>
            </a:endParaRPr>
          </a:p>
        </p:txBody>
      </p:sp>
      <p:sp>
        <p:nvSpPr>
          <p:cNvPr id="17463" name="Text Box 62"/>
          <p:cNvSpPr txBox="1">
            <a:spLocks noChangeArrowheads="1"/>
          </p:cNvSpPr>
          <p:nvPr/>
        </p:nvSpPr>
        <p:spPr bwMode="auto">
          <a:xfrm>
            <a:off x="5701396" y="1624512"/>
            <a:ext cx="1585913" cy="523875"/>
          </a:xfrm>
          <a:prstGeom prst="rect">
            <a:avLst/>
          </a:prstGeom>
          <a:noFill/>
          <a:ln w="9525">
            <a:noFill/>
            <a:miter lim="800000"/>
            <a:headEnd/>
            <a:tailEnd/>
          </a:ln>
        </p:spPr>
        <p:txBody>
          <a:bodyPr>
            <a:spAutoFit/>
          </a:bodyPr>
          <a:lstStyle/>
          <a:p>
            <a:pPr algn="ctr" eaLnBrk="0" hangingPunct="0"/>
            <a:r>
              <a:rPr lang="en-US" sz="1400" b="1">
                <a:solidFill>
                  <a:srgbClr val="000000"/>
                </a:solidFill>
              </a:rPr>
              <a:t>Production &amp; Deployment</a:t>
            </a:r>
          </a:p>
        </p:txBody>
      </p:sp>
      <p:sp>
        <p:nvSpPr>
          <p:cNvPr id="17465" name="Text Box 64"/>
          <p:cNvSpPr txBox="1">
            <a:spLocks noChangeArrowheads="1"/>
          </p:cNvSpPr>
          <p:nvPr/>
        </p:nvSpPr>
        <p:spPr bwMode="auto">
          <a:xfrm>
            <a:off x="2924859" y="1624512"/>
            <a:ext cx="2633662" cy="523875"/>
          </a:xfrm>
          <a:prstGeom prst="rect">
            <a:avLst/>
          </a:prstGeom>
          <a:noFill/>
          <a:ln w="9525">
            <a:noFill/>
            <a:miter lim="800000"/>
            <a:headEnd/>
            <a:tailEnd/>
          </a:ln>
        </p:spPr>
        <p:txBody>
          <a:bodyPr>
            <a:spAutoFit/>
          </a:bodyPr>
          <a:lstStyle/>
          <a:p>
            <a:pPr algn="ctr" eaLnBrk="0" hangingPunct="0"/>
            <a:r>
              <a:rPr lang="en-US" sz="1400" b="1">
                <a:solidFill>
                  <a:srgbClr val="000000"/>
                </a:solidFill>
              </a:rPr>
              <a:t>Engineering and </a:t>
            </a:r>
          </a:p>
          <a:p>
            <a:pPr algn="ctr" eaLnBrk="0" hangingPunct="0"/>
            <a:r>
              <a:rPr lang="en-US" sz="1400" b="1">
                <a:solidFill>
                  <a:srgbClr val="000000"/>
                </a:solidFill>
              </a:rPr>
              <a:t>Manufacturing Development</a:t>
            </a:r>
          </a:p>
        </p:txBody>
      </p:sp>
      <p:grpSp>
        <p:nvGrpSpPr>
          <p:cNvPr id="17471" name="Group 70"/>
          <p:cNvGrpSpPr>
            <a:grpSpLocks/>
          </p:cNvGrpSpPr>
          <p:nvPr/>
        </p:nvGrpSpPr>
        <p:grpSpPr bwMode="auto">
          <a:xfrm>
            <a:off x="5288646" y="1192712"/>
            <a:ext cx="508000" cy="438150"/>
            <a:chOff x="3388" y="1341"/>
            <a:chExt cx="320" cy="276"/>
          </a:xfrm>
        </p:grpSpPr>
        <p:sp>
          <p:nvSpPr>
            <p:cNvPr id="17473" name="AutoShape 71"/>
            <p:cNvSpPr>
              <a:spLocks noChangeArrowheads="1"/>
            </p:cNvSpPr>
            <p:nvPr/>
          </p:nvSpPr>
          <p:spPr bwMode="auto">
            <a:xfrm>
              <a:off x="3388" y="1341"/>
              <a:ext cx="320" cy="261"/>
            </a:xfrm>
            <a:prstGeom prst="triangle">
              <a:avLst>
                <a:gd name="adj" fmla="val 50000"/>
              </a:avLst>
            </a:prstGeom>
            <a:solidFill>
              <a:srgbClr val="0033CC"/>
            </a:solidFill>
            <a:ln w="19050">
              <a:solidFill>
                <a:srgbClr val="FF0000"/>
              </a:solidFill>
              <a:miter lim="800000"/>
              <a:headEnd type="none" w="sm" len="sm"/>
              <a:tailEnd type="none" w="sm" len="sm"/>
            </a:ln>
          </p:spPr>
          <p:txBody>
            <a:bodyPr lIns="91426" tIns="45713" rIns="91426" bIns="45713">
              <a:spAutoFit/>
            </a:bodyPr>
            <a:lstStyle/>
            <a:p>
              <a:pPr algn="ctr"/>
              <a:endParaRPr lang="en-US" sz="1400">
                <a:solidFill>
                  <a:srgbClr val="000000"/>
                </a:solidFill>
                <a:latin typeface="Times New Roman" pitchFamily="18" charset="0"/>
              </a:endParaRPr>
            </a:p>
          </p:txBody>
        </p:sp>
        <p:sp>
          <p:nvSpPr>
            <p:cNvPr id="17474" name="Text Box 72"/>
            <p:cNvSpPr txBox="1">
              <a:spLocks noChangeArrowheads="1"/>
            </p:cNvSpPr>
            <p:nvPr/>
          </p:nvSpPr>
          <p:spPr bwMode="auto">
            <a:xfrm>
              <a:off x="3436" y="1405"/>
              <a:ext cx="229" cy="212"/>
            </a:xfrm>
            <a:prstGeom prst="rect">
              <a:avLst/>
            </a:prstGeom>
            <a:noFill/>
            <a:ln w="9525">
              <a:noFill/>
              <a:prstDash val="dash"/>
              <a:miter lim="800000"/>
              <a:headEnd/>
              <a:tailEnd/>
            </a:ln>
          </p:spPr>
          <p:txBody>
            <a:bodyPr lIns="91426" tIns="45713" rIns="91426" bIns="45713">
              <a:spAutoFit/>
            </a:bodyPr>
            <a:lstStyle/>
            <a:p>
              <a:pPr algn="ctr" eaLnBrk="0" hangingPunct="0">
                <a:spcBef>
                  <a:spcPct val="50000"/>
                </a:spcBef>
              </a:pPr>
              <a:r>
                <a:rPr lang="en-US" sz="1600" b="1">
                  <a:solidFill>
                    <a:srgbClr val="FFFF00"/>
                  </a:solidFill>
                </a:rPr>
                <a:t>C</a:t>
              </a:r>
            </a:p>
          </p:txBody>
        </p:sp>
      </p:grpSp>
      <p:sp>
        <p:nvSpPr>
          <p:cNvPr id="98" name="Rectangle 21"/>
          <p:cNvSpPr>
            <a:spLocks noChangeArrowheads="1"/>
          </p:cNvSpPr>
          <p:nvPr/>
        </p:nvSpPr>
        <p:spPr bwMode="auto">
          <a:xfrm>
            <a:off x="7450589" y="1602061"/>
            <a:ext cx="1371600" cy="730606"/>
          </a:xfrm>
          <a:prstGeom prst="rect">
            <a:avLst/>
          </a:prstGeom>
          <a:solidFill>
            <a:schemeClr val="bg1">
              <a:lumMod val="85000"/>
            </a:schemeClr>
          </a:solidFill>
          <a:ln w="9525">
            <a:solidFill>
              <a:schemeClr val="tx1"/>
            </a:solidFill>
            <a:miter lim="800000"/>
            <a:headEnd type="none" w="sm" len="sm"/>
            <a:tailEnd type="none" w="sm" len="sm"/>
          </a:ln>
        </p:spPr>
        <p:txBody>
          <a:bodyPr wrap="none" anchor="ctr"/>
          <a:lstStyle/>
          <a:p>
            <a:pPr algn="ctr"/>
            <a:endParaRPr lang="en-US" sz="1400">
              <a:solidFill>
                <a:srgbClr val="000000"/>
              </a:solidFill>
              <a:latin typeface="Times New Roman" pitchFamily="18" charset="0"/>
            </a:endParaRPr>
          </a:p>
        </p:txBody>
      </p:sp>
      <p:sp>
        <p:nvSpPr>
          <p:cNvPr id="17464" name="Text Box 63"/>
          <p:cNvSpPr txBox="1">
            <a:spLocks noChangeArrowheads="1"/>
          </p:cNvSpPr>
          <p:nvPr/>
        </p:nvSpPr>
        <p:spPr bwMode="auto">
          <a:xfrm>
            <a:off x="7501397" y="1624512"/>
            <a:ext cx="1301750" cy="523875"/>
          </a:xfrm>
          <a:prstGeom prst="rect">
            <a:avLst/>
          </a:prstGeom>
          <a:noFill/>
          <a:ln w="9525">
            <a:noFill/>
            <a:miter lim="800000"/>
            <a:headEnd/>
            <a:tailEnd/>
          </a:ln>
        </p:spPr>
        <p:txBody>
          <a:bodyPr>
            <a:spAutoFit/>
          </a:bodyPr>
          <a:lstStyle/>
          <a:p>
            <a:pPr algn="ctr" eaLnBrk="0" hangingPunct="0"/>
            <a:r>
              <a:rPr lang="en-US" sz="1400" b="1" dirty="0">
                <a:solidFill>
                  <a:srgbClr val="000000"/>
                </a:solidFill>
              </a:rPr>
              <a:t>Operations &amp; </a:t>
            </a:r>
          </a:p>
          <a:p>
            <a:pPr algn="ctr" eaLnBrk="0" hangingPunct="0"/>
            <a:r>
              <a:rPr lang="en-US" sz="1400" b="1" dirty="0">
                <a:solidFill>
                  <a:srgbClr val="000000"/>
                </a:solidFill>
              </a:rPr>
              <a:t>Support</a:t>
            </a:r>
          </a:p>
        </p:txBody>
      </p:sp>
      <p:sp>
        <p:nvSpPr>
          <p:cNvPr id="4" name="TextBox 3"/>
          <p:cNvSpPr txBox="1"/>
          <p:nvPr/>
        </p:nvSpPr>
        <p:spPr>
          <a:xfrm>
            <a:off x="544289" y="2439678"/>
            <a:ext cx="2200503" cy="523220"/>
          </a:xfrm>
          <a:prstGeom prst="rect">
            <a:avLst/>
          </a:prstGeom>
          <a:noFill/>
        </p:spPr>
        <p:txBody>
          <a:bodyPr wrap="square" rtlCol="0">
            <a:spAutoFit/>
          </a:bodyPr>
          <a:lstStyle/>
          <a:p>
            <a:pPr algn="ctr"/>
            <a:r>
              <a:rPr lang="en-US" sz="1400" i="1" dirty="0" smtClean="0"/>
              <a:t>Emphasis on Affordability</a:t>
            </a:r>
          </a:p>
          <a:p>
            <a:pPr algn="ctr"/>
            <a:r>
              <a:rPr lang="en-US" sz="1400" i="1" dirty="0" smtClean="0"/>
              <a:t>(scope reduction)</a:t>
            </a:r>
            <a:endParaRPr lang="en-US" sz="1400" i="1" dirty="0"/>
          </a:p>
        </p:txBody>
      </p:sp>
      <p:sp>
        <p:nvSpPr>
          <p:cNvPr id="99" name="TextBox 98"/>
          <p:cNvSpPr txBox="1"/>
          <p:nvPr/>
        </p:nvSpPr>
        <p:spPr>
          <a:xfrm>
            <a:off x="3921580" y="2439678"/>
            <a:ext cx="2519591" cy="523220"/>
          </a:xfrm>
          <a:prstGeom prst="rect">
            <a:avLst/>
          </a:prstGeom>
          <a:noFill/>
        </p:spPr>
        <p:txBody>
          <a:bodyPr wrap="square" rtlCol="0">
            <a:spAutoFit/>
          </a:bodyPr>
          <a:lstStyle/>
          <a:p>
            <a:pPr algn="ctr"/>
            <a:r>
              <a:rPr lang="en-US" sz="1400" i="1" dirty="0" smtClean="0"/>
              <a:t>Emphasis on Should Cost</a:t>
            </a:r>
          </a:p>
          <a:p>
            <a:pPr algn="ctr"/>
            <a:r>
              <a:rPr lang="en-US" sz="1400" i="1" dirty="0" smtClean="0"/>
              <a:t>(efficiencies)</a:t>
            </a:r>
            <a:endParaRPr lang="en-US" sz="1400" i="1" dirty="0"/>
          </a:p>
        </p:txBody>
      </p:sp>
      <p:sp>
        <p:nvSpPr>
          <p:cNvPr id="5" name="TextBox 4"/>
          <p:cNvSpPr txBox="1"/>
          <p:nvPr/>
        </p:nvSpPr>
        <p:spPr>
          <a:xfrm>
            <a:off x="341995" y="3173200"/>
            <a:ext cx="8461151" cy="2985433"/>
          </a:xfrm>
          <a:prstGeom prst="rect">
            <a:avLst/>
          </a:prstGeom>
          <a:noFill/>
        </p:spPr>
        <p:txBody>
          <a:bodyPr wrap="square" rtlCol="0">
            <a:spAutoFit/>
          </a:bodyPr>
          <a:lstStyle/>
          <a:p>
            <a:pPr marL="342900" indent="-342900">
              <a:buFont typeface="Arial" pitchFamily="34" charset="0"/>
              <a:buChar char="•"/>
            </a:pPr>
            <a:r>
              <a:rPr lang="en-US" b="1" i="1" u="sng" dirty="0" smtClean="0">
                <a:solidFill>
                  <a:srgbClr val="002060"/>
                </a:solidFill>
              </a:rPr>
              <a:t>Affordability</a:t>
            </a:r>
            <a:r>
              <a:rPr lang="en-US" b="1" dirty="0" smtClean="0">
                <a:solidFill>
                  <a:srgbClr val="002060"/>
                </a:solidFill>
              </a:rPr>
              <a:t> consists of setting cost targets consistent </a:t>
            </a:r>
            <a:r>
              <a:rPr lang="en-US" b="1" dirty="0">
                <a:solidFill>
                  <a:srgbClr val="002060"/>
                </a:solidFill>
              </a:rPr>
              <a:t>w</a:t>
            </a:r>
            <a:r>
              <a:rPr lang="en-US" b="1" dirty="0" smtClean="0">
                <a:solidFill>
                  <a:srgbClr val="002060"/>
                </a:solidFill>
              </a:rPr>
              <a:t>ith resource constraints – program scope may be altered </a:t>
            </a:r>
            <a:endParaRPr lang="en-US" b="1" dirty="0">
              <a:solidFill>
                <a:srgbClr val="002060"/>
              </a:solidFill>
            </a:endParaRPr>
          </a:p>
          <a:p>
            <a:pPr marL="342900" indent="-342900">
              <a:buFont typeface="Arial" pitchFamily="34" charset="0"/>
              <a:buChar char="•"/>
            </a:pPr>
            <a:endParaRPr lang="en-US" sz="1400" b="1" dirty="0" smtClean="0">
              <a:solidFill>
                <a:srgbClr val="002060"/>
              </a:solidFill>
            </a:endParaRPr>
          </a:p>
          <a:p>
            <a:pPr marL="342900" indent="-342900">
              <a:buFont typeface="Arial" pitchFamily="34" charset="0"/>
              <a:buChar char="•"/>
            </a:pPr>
            <a:r>
              <a:rPr lang="en-US" b="1" i="1" u="sng" dirty="0" smtClean="0">
                <a:solidFill>
                  <a:srgbClr val="002060"/>
                </a:solidFill>
              </a:rPr>
              <a:t>Should-cost*</a:t>
            </a:r>
            <a:r>
              <a:rPr lang="en-US" b="1" dirty="0" smtClean="0">
                <a:solidFill>
                  <a:srgbClr val="002060"/>
                </a:solidFill>
              </a:rPr>
              <a:t> targets are based on efficiencies – not scope changes – and generally refer to the way work is performed (e.g. common parts buys, process changes, accelerated orders) </a:t>
            </a:r>
          </a:p>
          <a:p>
            <a:pPr marL="342900" indent="-342900">
              <a:buFont typeface="Arial" pitchFamily="34" charset="0"/>
              <a:buChar char="•"/>
            </a:pPr>
            <a:endParaRPr lang="en-US" sz="1400" b="1" i="1" u="sng" dirty="0">
              <a:solidFill>
                <a:srgbClr val="002060"/>
              </a:solidFill>
            </a:endParaRPr>
          </a:p>
          <a:p>
            <a:pPr marL="342900" indent="-342900">
              <a:buFont typeface="Arial" pitchFamily="34" charset="0"/>
              <a:buChar char="•"/>
            </a:pPr>
            <a:r>
              <a:rPr lang="en-US" b="1" i="1" u="sng" dirty="0" smtClean="0">
                <a:solidFill>
                  <a:srgbClr val="002060"/>
                </a:solidFill>
              </a:rPr>
              <a:t>Should Cost Management</a:t>
            </a:r>
            <a:r>
              <a:rPr lang="en-US" b="1" i="1" dirty="0" smtClean="0">
                <a:solidFill>
                  <a:srgbClr val="002060"/>
                </a:solidFill>
              </a:rPr>
              <a:t> </a:t>
            </a:r>
            <a:r>
              <a:rPr lang="en-US" b="1" dirty="0" smtClean="0">
                <a:solidFill>
                  <a:srgbClr val="002060"/>
                </a:solidFill>
                <a:latin typeface="Arial" pitchFamily="34" charset="0"/>
                <a:cs typeface="Arial" pitchFamily="34" charset="0"/>
              </a:rPr>
              <a:t>involves </a:t>
            </a:r>
            <a:r>
              <a:rPr lang="en-US" b="1" dirty="0">
                <a:solidFill>
                  <a:srgbClr val="002060"/>
                </a:solidFill>
                <a:latin typeface="Arial" pitchFamily="34" charset="0"/>
                <a:cs typeface="Arial" pitchFamily="34" charset="0"/>
              </a:rPr>
              <a:t>continuous scrutiny of all cost elements, </a:t>
            </a:r>
            <a:r>
              <a:rPr lang="en-US" b="1" dirty="0" smtClean="0">
                <a:solidFill>
                  <a:srgbClr val="002060"/>
                </a:solidFill>
                <a:latin typeface="Arial" pitchFamily="34" charset="0"/>
                <a:cs typeface="Arial" pitchFamily="34" charset="0"/>
              </a:rPr>
              <a:t>such as challenging assumptions, </a:t>
            </a:r>
            <a:r>
              <a:rPr lang="en-US" b="1" dirty="0">
                <a:solidFill>
                  <a:srgbClr val="002060"/>
                </a:solidFill>
                <a:latin typeface="Arial" pitchFamily="34" charset="0"/>
                <a:cs typeface="Arial" pitchFamily="34" charset="0"/>
              </a:rPr>
              <a:t>dissecting overhead and indirect costs, </a:t>
            </a:r>
            <a:r>
              <a:rPr lang="en-US" b="1" dirty="0" smtClean="0">
                <a:solidFill>
                  <a:srgbClr val="002060"/>
                </a:solidFill>
                <a:latin typeface="Arial" pitchFamily="34" charset="0"/>
                <a:cs typeface="Arial" pitchFamily="34" charset="0"/>
              </a:rPr>
              <a:t>and appropriate cost incentives</a:t>
            </a:r>
            <a:endParaRPr lang="en-US" b="1" dirty="0">
              <a:solidFill>
                <a:srgbClr val="002060"/>
              </a:solidFill>
            </a:endParaRPr>
          </a:p>
        </p:txBody>
      </p:sp>
      <p:sp>
        <p:nvSpPr>
          <p:cNvPr id="2" name="TextBox 1"/>
          <p:cNvSpPr txBox="1"/>
          <p:nvPr/>
        </p:nvSpPr>
        <p:spPr>
          <a:xfrm>
            <a:off x="431574" y="6233423"/>
            <a:ext cx="8301036" cy="307777"/>
          </a:xfrm>
          <a:prstGeom prst="rect">
            <a:avLst/>
          </a:prstGeom>
          <a:noFill/>
        </p:spPr>
        <p:txBody>
          <a:bodyPr wrap="square" rtlCol="0">
            <a:spAutoFit/>
          </a:bodyPr>
          <a:lstStyle/>
          <a:p>
            <a:r>
              <a:rPr lang="en-US" sz="1400" dirty="0" smtClean="0">
                <a:solidFill>
                  <a:srgbClr val="002060"/>
                </a:solidFill>
              </a:rPr>
              <a:t>*BBP Should Cost is not the pre-contract Should </a:t>
            </a:r>
            <a:r>
              <a:rPr lang="en-US" sz="1400" dirty="0">
                <a:solidFill>
                  <a:srgbClr val="002060"/>
                </a:solidFill>
              </a:rPr>
              <a:t>Cost described in FAR 15.407-4  &amp; DFARS </a:t>
            </a:r>
            <a:r>
              <a:rPr lang="en-US" sz="1400" dirty="0" smtClean="0">
                <a:solidFill>
                  <a:srgbClr val="002060"/>
                </a:solidFill>
              </a:rPr>
              <a:t>215-407-4</a:t>
            </a:r>
            <a:endParaRPr lang="en-US" sz="1400" dirty="0">
              <a:solidFill>
                <a:srgbClr val="002060"/>
              </a:solidFill>
            </a:endParaRPr>
          </a:p>
        </p:txBody>
      </p:sp>
    </p:spTree>
    <p:custDataLst>
      <p:tags r:id="rId1"/>
    </p:custDataLst>
    <p:extLst>
      <p:ext uri="{BB962C8B-B14F-4D97-AF65-F5344CB8AC3E}">
        <p14:creationId xmlns:p14="http://schemas.microsoft.com/office/powerpoint/2010/main" val="1466752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71650" y="76200"/>
            <a:ext cx="7267575" cy="1157288"/>
          </a:xfrm>
          <a:prstGeom prst="rect">
            <a:avLst/>
          </a:prstGeom>
        </p:spPr>
        <p:txBody>
          <a:bodyPr/>
          <a:lstStyle>
            <a:lvl1pPr algn="ctr" rtl="0" eaLnBrk="0" fontAlgn="base" hangingPunct="0">
              <a:spcBef>
                <a:spcPct val="0"/>
              </a:spcBef>
              <a:spcAft>
                <a:spcPct val="0"/>
              </a:spcAft>
              <a:defRPr sz="3600" b="1">
                <a:solidFill>
                  <a:srgbClr val="000066"/>
                </a:solidFill>
                <a:latin typeface="+mj-lt"/>
                <a:ea typeface="+mj-ea"/>
                <a:cs typeface="+mj-cs"/>
              </a:defRPr>
            </a:lvl1pPr>
            <a:lvl2pPr algn="ctr" rtl="0" eaLnBrk="0" fontAlgn="base" hangingPunct="0">
              <a:spcBef>
                <a:spcPct val="0"/>
              </a:spcBef>
              <a:spcAft>
                <a:spcPct val="0"/>
              </a:spcAft>
              <a:defRPr sz="3600" b="1">
                <a:solidFill>
                  <a:srgbClr val="000066"/>
                </a:solidFill>
                <a:latin typeface="Tahoma" pitchFamily="34" charset="0"/>
              </a:defRPr>
            </a:lvl2pPr>
            <a:lvl3pPr algn="ctr" rtl="0" eaLnBrk="0" fontAlgn="base" hangingPunct="0">
              <a:spcBef>
                <a:spcPct val="0"/>
              </a:spcBef>
              <a:spcAft>
                <a:spcPct val="0"/>
              </a:spcAft>
              <a:defRPr sz="3600" b="1">
                <a:solidFill>
                  <a:srgbClr val="000066"/>
                </a:solidFill>
                <a:latin typeface="Tahoma" pitchFamily="34" charset="0"/>
              </a:defRPr>
            </a:lvl3pPr>
            <a:lvl4pPr algn="ctr" rtl="0" eaLnBrk="0" fontAlgn="base" hangingPunct="0">
              <a:spcBef>
                <a:spcPct val="0"/>
              </a:spcBef>
              <a:spcAft>
                <a:spcPct val="0"/>
              </a:spcAft>
              <a:defRPr sz="3600" b="1">
                <a:solidFill>
                  <a:srgbClr val="000066"/>
                </a:solidFill>
                <a:latin typeface="Tahoma" pitchFamily="34" charset="0"/>
              </a:defRPr>
            </a:lvl4pPr>
            <a:lvl5pPr algn="ctr" rtl="0" eaLnBrk="0" fontAlgn="base" hangingPunct="0">
              <a:spcBef>
                <a:spcPct val="0"/>
              </a:spcBef>
              <a:spcAft>
                <a:spcPct val="0"/>
              </a:spcAft>
              <a:defRPr sz="3600" b="1">
                <a:solidFill>
                  <a:srgbClr val="000066"/>
                </a:solidFill>
                <a:latin typeface="Tahoma" pitchFamily="34" charset="0"/>
              </a:defRPr>
            </a:lvl5pPr>
            <a:lvl6pPr marL="457200" algn="ctr" rtl="0" fontAlgn="base">
              <a:spcBef>
                <a:spcPct val="0"/>
              </a:spcBef>
              <a:spcAft>
                <a:spcPct val="0"/>
              </a:spcAft>
              <a:defRPr sz="3600" b="1">
                <a:solidFill>
                  <a:srgbClr val="000066"/>
                </a:solidFill>
                <a:latin typeface="Tahoma" pitchFamily="34" charset="0"/>
              </a:defRPr>
            </a:lvl6pPr>
            <a:lvl7pPr marL="914400" algn="ctr" rtl="0" fontAlgn="base">
              <a:spcBef>
                <a:spcPct val="0"/>
              </a:spcBef>
              <a:spcAft>
                <a:spcPct val="0"/>
              </a:spcAft>
              <a:defRPr sz="3600" b="1">
                <a:solidFill>
                  <a:srgbClr val="000066"/>
                </a:solidFill>
                <a:latin typeface="Tahoma" pitchFamily="34" charset="0"/>
              </a:defRPr>
            </a:lvl7pPr>
            <a:lvl8pPr marL="1371600" algn="ctr" rtl="0" fontAlgn="base">
              <a:spcBef>
                <a:spcPct val="0"/>
              </a:spcBef>
              <a:spcAft>
                <a:spcPct val="0"/>
              </a:spcAft>
              <a:defRPr sz="3600" b="1">
                <a:solidFill>
                  <a:srgbClr val="000066"/>
                </a:solidFill>
                <a:latin typeface="Tahoma" pitchFamily="34" charset="0"/>
              </a:defRPr>
            </a:lvl8pPr>
            <a:lvl9pPr marL="1828800" algn="ctr" rtl="0" fontAlgn="base">
              <a:spcBef>
                <a:spcPct val="0"/>
              </a:spcBef>
              <a:spcAft>
                <a:spcPct val="0"/>
              </a:spcAft>
              <a:defRPr sz="3600" b="1">
                <a:solidFill>
                  <a:srgbClr val="000066"/>
                </a:solidFill>
                <a:latin typeface="Tahoma" pitchFamily="34" charset="0"/>
              </a:defRPr>
            </a:lvl9pPr>
          </a:lstStyle>
          <a:p>
            <a:r>
              <a:rPr lang="en-US" sz="3200" dirty="0" smtClean="0">
                <a:solidFill>
                  <a:srgbClr val="002776"/>
                </a:solidFill>
              </a:rPr>
              <a:t>Better Buying Power 3.0        </a:t>
            </a:r>
            <a:r>
              <a:rPr lang="en-US" sz="3200" dirty="0" smtClean="0">
                <a:solidFill>
                  <a:schemeClr val="bg1"/>
                </a:solidFill>
              </a:rPr>
              <a:t>.</a:t>
            </a:r>
          </a:p>
          <a:p>
            <a:r>
              <a:rPr lang="en-US" sz="1800" dirty="0" smtClean="0">
                <a:solidFill>
                  <a:srgbClr val="002776"/>
                </a:solidFill>
              </a:rPr>
              <a:t>Achieving Dominant Capabilities through Technical Excellence and Innovation</a:t>
            </a:r>
            <a:endParaRPr lang="en-US" sz="1800" dirty="0">
              <a:solidFill>
                <a:srgbClr val="002776"/>
              </a:solidFill>
            </a:endParaRPr>
          </a:p>
        </p:txBody>
      </p:sp>
      <p:sp>
        <p:nvSpPr>
          <p:cNvPr id="3" name="Rectangle 2"/>
          <p:cNvSpPr/>
          <p:nvPr/>
        </p:nvSpPr>
        <p:spPr>
          <a:xfrm>
            <a:off x="219075" y="1110953"/>
            <a:ext cx="8696325" cy="5203476"/>
          </a:xfrm>
          <a:prstGeom prst="rect">
            <a:avLst/>
          </a:prstGeom>
        </p:spPr>
        <p:txBody>
          <a:bodyPr wrap="square">
            <a:spAutoFit/>
          </a:bodyPr>
          <a:lstStyle/>
          <a:p>
            <a:pPr marL="404813" lvl="1" indent="-404813">
              <a:lnSpc>
                <a:spcPct val="85000"/>
              </a:lnSpc>
              <a:spcBef>
                <a:spcPts val="100"/>
              </a:spcBef>
              <a:buNone/>
              <a:defRPr/>
            </a:pPr>
            <a:r>
              <a:rPr lang="en-US" sz="1800" b="1" u="sng" dirty="0">
                <a:solidFill>
                  <a:srgbClr val="002776"/>
                </a:solidFill>
              </a:rPr>
              <a:t>Incentivize Productivity in Industry and Government</a:t>
            </a:r>
          </a:p>
          <a:p>
            <a:pPr marL="346075" lvl="1" indent="-228600">
              <a:lnSpc>
                <a:spcPct val="85000"/>
              </a:lnSpc>
              <a:spcBef>
                <a:spcPts val="100"/>
              </a:spcBef>
              <a:buFont typeface="Arial" pitchFamily="34" charset="0"/>
              <a:buChar char="•"/>
              <a:defRPr/>
            </a:pPr>
            <a:r>
              <a:rPr lang="en-US" sz="1800" b="1" dirty="0">
                <a:solidFill>
                  <a:srgbClr val="002776"/>
                </a:solidFill>
              </a:rPr>
              <a:t>Align profitability more tightly with Department </a:t>
            </a:r>
            <a:r>
              <a:rPr lang="en-US" sz="1800" b="1" dirty="0" smtClean="0">
                <a:solidFill>
                  <a:srgbClr val="002776"/>
                </a:solidFill>
              </a:rPr>
              <a:t>goals</a:t>
            </a:r>
          </a:p>
          <a:p>
            <a:pPr marL="346075" lvl="1" indent="-228600">
              <a:lnSpc>
                <a:spcPct val="85000"/>
              </a:lnSpc>
              <a:spcBef>
                <a:spcPts val="100"/>
              </a:spcBef>
              <a:buFont typeface="Arial" pitchFamily="34" charset="0"/>
              <a:buChar char="•"/>
              <a:defRPr/>
            </a:pPr>
            <a:endParaRPr lang="en-US" sz="1800" b="1" i="1" dirty="0">
              <a:solidFill>
                <a:srgbClr val="002776"/>
              </a:solidFill>
            </a:endParaRPr>
          </a:p>
          <a:p>
            <a:pPr marL="346075" lvl="1" indent="-228600">
              <a:lnSpc>
                <a:spcPct val="85000"/>
              </a:lnSpc>
              <a:spcBef>
                <a:spcPts val="100"/>
              </a:spcBef>
              <a:buFont typeface="Arial" pitchFamily="34" charset="0"/>
              <a:buChar char="•"/>
              <a:defRPr/>
            </a:pPr>
            <a:r>
              <a:rPr lang="en-US" sz="1800" b="1" dirty="0">
                <a:solidFill>
                  <a:srgbClr val="002776"/>
                </a:solidFill>
              </a:rPr>
              <a:t>Employ appropriate contract types, </a:t>
            </a:r>
            <a:r>
              <a:rPr lang="en-US" sz="1800" b="1" dirty="0">
                <a:solidFill>
                  <a:srgbClr val="006600"/>
                </a:solidFill>
              </a:rPr>
              <a:t>but increase the use </a:t>
            </a:r>
            <a:endParaRPr lang="en-US" sz="1800" b="1" dirty="0" smtClean="0">
              <a:solidFill>
                <a:srgbClr val="006600"/>
              </a:solidFill>
            </a:endParaRPr>
          </a:p>
          <a:p>
            <a:pPr marL="346075" lvl="1">
              <a:lnSpc>
                <a:spcPct val="85000"/>
              </a:lnSpc>
              <a:spcBef>
                <a:spcPts val="100"/>
              </a:spcBef>
              <a:defRPr/>
            </a:pPr>
            <a:r>
              <a:rPr lang="en-US" sz="1800" b="1" dirty="0" smtClean="0">
                <a:solidFill>
                  <a:srgbClr val="006600"/>
                </a:solidFill>
              </a:rPr>
              <a:t>of </a:t>
            </a:r>
            <a:r>
              <a:rPr lang="en-US" sz="1800" b="1" dirty="0">
                <a:solidFill>
                  <a:srgbClr val="006600"/>
                </a:solidFill>
              </a:rPr>
              <a:t>incentive type contracts</a:t>
            </a:r>
            <a:r>
              <a:rPr lang="en-US" sz="1800" b="1" dirty="0">
                <a:solidFill>
                  <a:srgbClr val="008000"/>
                </a:solidFill>
              </a:rPr>
              <a:t> </a:t>
            </a:r>
            <a:r>
              <a:rPr lang="en-US" sz="1800" i="1" dirty="0" smtClean="0">
                <a:solidFill>
                  <a:schemeClr val="bg1">
                    <a:lumMod val="50000"/>
                  </a:schemeClr>
                </a:solidFill>
              </a:rPr>
              <a:t>(CPIF </a:t>
            </a:r>
            <a:r>
              <a:rPr lang="en-US" sz="1800" i="1" dirty="0">
                <a:solidFill>
                  <a:schemeClr val="bg1">
                    <a:lumMod val="50000"/>
                  </a:schemeClr>
                </a:solidFill>
              </a:rPr>
              <a:t>and FPIF contracts are </a:t>
            </a:r>
            <a:endParaRPr lang="en-US" sz="1800" i="1" dirty="0" smtClean="0">
              <a:solidFill>
                <a:schemeClr val="bg1">
                  <a:lumMod val="50000"/>
                </a:schemeClr>
              </a:solidFill>
            </a:endParaRPr>
          </a:p>
          <a:p>
            <a:pPr marL="346075" lvl="1">
              <a:lnSpc>
                <a:spcPct val="85000"/>
              </a:lnSpc>
              <a:spcBef>
                <a:spcPts val="100"/>
              </a:spcBef>
              <a:defRPr/>
            </a:pPr>
            <a:r>
              <a:rPr lang="en-US" sz="1800" i="1" dirty="0" smtClean="0">
                <a:solidFill>
                  <a:schemeClr val="bg1">
                    <a:lumMod val="50000"/>
                  </a:schemeClr>
                </a:solidFill>
              </a:rPr>
              <a:t>highly </a:t>
            </a:r>
            <a:r>
              <a:rPr lang="en-US" sz="1800" i="1" dirty="0">
                <a:solidFill>
                  <a:schemeClr val="bg1">
                    <a:lumMod val="50000"/>
                  </a:schemeClr>
                </a:solidFill>
              </a:rPr>
              <a:t>correlated with better cost and schedule performance</a:t>
            </a:r>
            <a:r>
              <a:rPr lang="en-US" sz="1800" i="1" dirty="0" smtClean="0">
                <a:solidFill>
                  <a:schemeClr val="bg1">
                    <a:lumMod val="50000"/>
                  </a:schemeClr>
                </a:solidFill>
              </a:rPr>
              <a:t>.)</a:t>
            </a:r>
            <a:endParaRPr lang="en-US" sz="1800" b="1" i="1" dirty="0" smtClean="0">
              <a:solidFill>
                <a:srgbClr val="002776"/>
              </a:solidFill>
            </a:endParaRPr>
          </a:p>
          <a:p>
            <a:pPr marL="346075" lvl="1" indent="-228600">
              <a:lnSpc>
                <a:spcPct val="85000"/>
              </a:lnSpc>
              <a:spcBef>
                <a:spcPts val="100"/>
              </a:spcBef>
              <a:buFont typeface="Arial" pitchFamily="34" charset="0"/>
              <a:buChar char="•"/>
              <a:defRPr/>
            </a:pPr>
            <a:endParaRPr lang="en-US" sz="1800" b="1" i="1" dirty="0">
              <a:solidFill>
                <a:schemeClr val="bg1">
                  <a:lumMod val="50000"/>
                </a:schemeClr>
              </a:solidFill>
            </a:endParaRPr>
          </a:p>
          <a:p>
            <a:pPr marL="346075" lvl="1" indent="-228600">
              <a:lnSpc>
                <a:spcPct val="85000"/>
              </a:lnSpc>
              <a:spcBef>
                <a:spcPts val="100"/>
              </a:spcBef>
              <a:buFont typeface="Arial" pitchFamily="34" charset="0"/>
              <a:buChar char="•"/>
              <a:defRPr/>
            </a:pPr>
            <a:r>
              <a:rPr lang="en-US" sz="1800" b="1" dirty="0">
                <a:solidFill>
                  <a:srgbClr val="006600"/>
                </a:solidFill>
              </a:rPr>
              <a:t>Expand </a:t>
            </a:r>
            <a:r>
              <a:rPr lang="en-US" sz="1800" b="1" dirty="0">
                <a:solidFill>
                  <a:srgbClr val="002776"/>
                </a:solidFill>
              </a:rPr>
              <a:t>the superior supplier incentive program </a:t>
            </a:r>
            <a:r>
              <a:rPr lang="en-US" sz="1800" i="1" dirty="0" smtClean="0">
                <a:solidFill>
                  <a:schemeClr val="bg1">
                    <a:lumMod val="50000"/>
                  </a:schemeClr>
                </a:solidFill>
              </a:rPr>
              <a:t>(We will not implement a DoD-level SSIP, but rather will implement Service-specific SSIPs.)</a:t>
            </a:r>
            <a:endParaRPr lang="en-US" sz="1800" i="1" dirty="0">
              <a:solidFill>
                <a:schemeClr val="bg1">
                  <a:lumMod val="50000"/>
                </a:schemeClr>
              </a:solidFill>
            </a:endParaRPr>
          </a:p>
          <a:p>
            <a:pPr marL="117475" lvl="1" indent="0">
              <a:lnSpc>
                <a:spcPct val="85000"/>
              </a:lnSpc>
              <a:spcBef>
                <a:spcPts val="100"/>
              </a:spcBef>
              <a:buNone/>
              <a:defRPr/>
            </a:pPr>
            <a:endParaRPr lang="en-US" sz="1800" b="1" dirty="0">
              <a:solidFill>
                <a:srgbClr val="000000"/>
              </a:solidFill>
            </a:endParaRPr>
          </a:p>
          <a:p>
            <a:pPr marL="346075" lvl="1" indent="-228600">
              <a:lnSpc>
                <a:spcPct val="85000"/>
              </a:lnSpc>
              <a:spcBef>
                <a:spcPts val="100"/>
              </a:spcBef>
              <a:buFont typeface="Arial" pitchFamily="34" charset="0"/>
              <a:buChar char="•"/>
              <a:defRPr/>
            </a:pPr>
            <a:r>
              <a:rPr lang="en-US" sz="1800" b="1" dirty="0" smtClean="0">
                <a:solidFill>
                  <a:srgbClr val="006600"/>
                </a:solidFill>
              </a:rPr>
              <a:t>Ensure</a:t>
            </a:r>
            <a:r>
              <a:rPr lang="en-US" sz="1800" b="1" dirty="0" smtClean="0">
                <a:solidFill>
                  <a:srgbClr val="000000"/>
                </a:solidFill>
              </a:rPr>
              <a:t> </a:t>
            </a:r>
            <a:r>
              <a:rPr lang="en-US" sz="1800" b="1" dirty="0" smtClean="0">
                <a:solidFill>
                  <a:srgbClr val="002776"/>
                </a:solidFill>
              </a:rPr>
              <a:t>effective </a:t>
            </a:r>
            <a:r>
              <a:rPr lang="en-US" sz="1800" b="1" dirty="0">
                <a:solidFill>
                  <a:srgbClr val="002776"/>
                </a:solidFill>
              </a:rPr>
              <a:t>use of Performance-Based Logistics </a:t>
            </a:r>
            <a:endParaRPr lang="en-US" sz="1800" i="1" dirty="0">
              <a:solidFill>
                <a:schemeClr val="bg1">
                  <a:lumMod val="50000"/>
                </a:schemeClr>
              </a:solidFill>
            </a:endParaRPr>
          </a:p>
          <a:p>
            <a:pPr marL="346075" lvl="1" indent="-228600">
              <a:lnSpc>
                <a:spcPct val="85000"/>
              </a:lnSpc>
              <a:spcBef>
                <a:spcPts val="100"/>
              </a:spcBef>
              <a:buFont typeface="Arial" pitchFamily="34" charset="0"/>
              <a:buChar char="•"/>
              <a:defRPr/>
            </a:pPr>
            <a:endParaRPr lang="en-US" sz="1800" b="1" i="1" dirty="0">
              <a:solidFill>
                <a:schemeClr val="bg1">
                  <a:lumMod val="50000"/>
                </a:schemeClr>
              </a:solidFill>
            </a:endParaRPr>
          </a:p>
          <a:p>
            <a:pPr marL="346075" lvl="1" indent="-228600">
              <a:lnSpc>
                <a:spcPct val="85000"/>
              </a:lnSpc>
              <a:spcBef>
                <a:spcPts val="100"/>
              </a:spcBef>
              <a:buFont typeface="Arial" pitchFamily="34" charset="0"/>
              <a:buChar char="•"/>
              <a:defRPr/>
            </a:pPr>
            <a:r>
              <a:rPr lang="en-US" sz="1800" b="1" dirty="0">
                <a:solidFill>
                  <a:srgbClr val="006600"/>
                </a:solidFill>
              </a:rPr>
              <a:t>Remove barriers to commercial technology utilization</a:t>
            </a:r>
            <a:r>
              <a:rPr lang="en-US" sz="1800" b="1" dirty="0">
                <a:solidFill>
                  <a:srgbClr val="008000"/>
                </a:solidFill>
              </a:rPr>
              <a:t> </a:t>
            </a:r>
            <a:r>
              <a:rPr lang="en-US" sz="1800" i="1" dirty="0" smtClean="0">
                <a:solidFill>
                  <a:schemeClr val="bg1">
                    <a:lumMod val="50000"/>
                  </a:schemeClr>
                </a:solidFill>
              </a:rPr>
              <a:t>(Understand </a:t>
            </a:r>
            <a:r>
              <a:rPr lang="en-US" sz="1800" i="1" dirty="0">
                <a:solidFill>
                  <a:schemeClr val="bg1">
                    <a:lumMod val="50000"/>
                  </a:schemeClr>
                </a:solidFill>
              </a:rPr>
              <a:t>the barriers that exist and find ways to reduce or remove </a:t>
            </a:r>
            <a:r>
              <a:rPr lang="en-US" sz="1800" i="1" dirty="0" smtClean="0">
                <a:solidFill>
                  <a:schemeClr val="bg1">
                    <a:lumMod val="50000"/>
                  </a:schemeClr>
                </a:solidFill>
              </a:rPr>
              <a:t>them.) </a:t>
            </a:r>
            <a:endParaRPr lang="en-US" sz="1800" i="1" dirty="0">
              <a:solidFill>
                <a:schemeClr val="bg1">
                  <a:lumMod val="50000"/>
                </a:schemeClr>
              </a:solidFill>
            </a:endParaRPr>
          </a:p>
          <a:p>
            <a:pPr marL="117475" lvl="1" indent="0">
              <a:lnSpc>
                <a:spcPct val="85000"/>
              </a:lnSpc>
              <a:spcBef>
                <a:spcPts val="100"/>
              </a:spcBef>
              <a:buNone/>
              <a:defRPr/>
            </a:pPr>
            <a:endParaRPr lang="en-US" sz="1800" b="1" i="1" dirty="0">
              <a:solidFill>
                <a:schemeClr val="bg1">
                  <a:lumMod val="50000"/>
                </a:schemeClr>
              </a:solidFill>
            </a:endParaRPr>
          </a:p>
          <a:p>
            <a:pPr marL="346075" lvl="1" indent="-228600">
              <a:lnSpc>
                <a:spcPct val="85000"/>
              </a:lnSpc>
              <a:spcBef>
                <a:spcPts val="100"/>
              </a:spcBef>
              <a:buFont typeface="Arial" pitchFamily="34" charset="0"/>
              <a:buChar char="•"/>
              <a:defRPr/>
            </a:pPr>
            <a:r>
              <a:rPr lang="en-US" sz="1800" b="1" dirty="0">
                <a:solidFill>
                  <a:srgbClr val="006600"/>
                </a:solidFill>
              </a:rPr>
              <a:t>Improve the return on investment in DoD laboratories</a:t>
            </a:r>
            <a:r>
              <a:rPr lang="en-US" sz="1800" b="1" i="1" dirty="0">
                <a:solidFill>
                  <a:srgbClr val="006600"/>
                </a:solidFill>
              </a:rPr>
              <a:t> </a:t>
            </a:r>
            <a:r>
              <a:rPr lang="en-US" sz="1800" i="1" dirty="0" smtClean="0">
                <a:solidFill>
                  <a:schemeClr val="bg1">
                    <a:lumMod val="50000"/>
                  </a:schemeClr>
                </a:solidFill>
              </a:rPr>
              <a:t>(We </a:t>
            </a:r>
            <a:r>
              <a:rPr lang="en-US" sz="1800" i="1" dirty="0">
                <a:solidFill>
                  <a:schemeClr val="bg1">
                    <a:lumMod val="50000"/>
                  </a:schemeClr>
                </a:solidFill>
              </a:rPr>
              <a:t>must increase the ROI of these </a:t>
            </a:r>
            <a:r>
              <a:rPr lang="en-US" sz="1800" i="1" dirty="0" smtClean="0">
                <a:solidFill>
                  <a:schemeClr val="bg1">
                    <a:lumMod val="50000"/>
                  </a:schemeClr>
                </a:solidFill>
              </a:rPr>
              <a:t>facilities.)</a:t>
            </a:r>
            <a:endParaRPr lang="en-US" sz="1800" i="1" dirty="0">
              <a:solidFill>
                <a:schemeClr val="bg1">
                  <a:lumMod val="50000"/>
                </a:schemeClr>
              </a:solidFill>
            </a:endParaRPr>
          </a:p>
          <a:p>
            <a:pPr marL="117475" lvl="1" indent="0">
              <a:lnSpc>
                <a:spcPct val="85000"/>
              </a:lnSpc>
              <a:spcBef>
                <a:spcPts val="100"/>
              </a:spcBef>
              <a:buNone/>
              <a:defRPr/>
            </a:pPr>
            <a:endParaRPr lang="en-US" sz="1800" b="1" i="1" dirty="0">
              <a:solidFill>
                <a:schemeClr val="bg1">
                  <a:lumMod val="50000"/>
                </a:schemeClr>
              </a:solidFill>
            </a:endParaRPr>
          </a:p>
          <a:p>
            <a:pPr marL="346075" lvl="1" indent="-228600">
              <a:lnSpc>
                <a:spcPct val="85000"/>
              </a:lnSpc>
              <a:spcBef>
                <a:spcPts val="100"/>
              </a:spcBef>
              <a:buFont typeface="Arial" pitchFamily="34" charset="0"/>
              <a:buChar char="•"/>
              <a:defRPr/>
            </a:pPr>
            <a:r>
              <a:rPr lang="en-US" sz="1800" b="1" dirty="0">
                <a:solidFill>
                  <a:srgbClr val="006600"/>
                </a:solidFill>
              </a:rPr>
              <a:t>Increase the productivity of </a:t>
            </a:r>
            <a:r>
              <a:rPr lang="en-US" sz="1800" b="1" dirty="0" smtClean="0">
                <a:solidFill>
                  <a:srgbClr val="006600"/>
                </a:solidFill>
              </a:rPr>
              <a:t>corporate IRAD </a:t>
            </a:r>
            <a:r>
              <a:rPr lang="en-US" sz="1800" i="1" dirty="0" smtClean="0">
                <a:solidFill>
                  <a:schemeClr val="bg1">
                    <a:lumMod val="50000"/>
                  </a:schemeClr>
                </a:solidFill>
              </a:rPr>
              <a:t>(&gt;$4B annually; This initiative will improve communication between DoD and industry and restore a higher degree of government oversight of this investment.)</a:t>
            </a:r>
            <a:endParaRPr lang="en-US" sz="1800" i="1" dirty="0">
              <a:solidFill>
                <a:schemeClr val="bg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9108" y="1110952"/>
            <a:ext cx="2059168" cy="119409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174794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424" y="0"/>
            <a:ext cx="6858000" cy="914400"/>
          </a:xfrm>
        </p:spPr>
        <p:txBody>
          <a:bodyPr/>
          <a:lstStyle/>
          <a:p>
            <a:r>
              <a:rPr lang="en-US" sz="3200" dirty="0">
                <a:solidFill>
                  <a:srgbClr val="002060"/>
                </a:solidFill>
              </a:rPr>
              <a:t>Employ Appropriate Contract </a:t>
            </a:r>
            <a:r>
              <a:rPr lang="en-US" sz="3200" dirty="0" smtClean="0">
                <a:solidFill>
                  <a:srgbClr val="002060"/>
                </a:solidFill>
              </a:rPr>
              <a:t>Types</a:t>
            </a:r>
            <a:br>
              <a:rPr lang="en-US" sz="3200" dirty="0" smtClean="0">
                <a:solidFill>
                  <a:srgbClr val="002060"/>
                </a:solidFill>
              </a:rPr>
            </a:br>
            <a:r>
              <a:rPr lang="en-US" sz="2800" i="1" dirty="0" smtClean="0">
                <a:solidFill>
                  <a:srgbClr val="002060"/>
                </a:solidFill>
              </a:rPr>
              <a:t>Risk Considerations</a:t>
            </a:r>
            <a:endParaRPr lang="en-US" sz="1800" i="1" dirty="0">
              <a:solidFill>
                <a:srgbClr val="002060"/>
              </a:solidFill>
            </a:endParaRPr>
          </a:p>
        </p:txBody>
      </p:sp>
      <p:sp>
        <p:nvSpPr>
          <p:cNvPr id="20" name="Rectangle 2"/>
          <p:cNvSpPr>
            <a:spLocks noChangeArrowheads="1"/>
          </p:cNvSpPr>
          <p:nvPr/>
        </p:nvSpPr>
        <p:spPr bwMode="auto">
          <a:xfrm flipH="1">
            <a:off x="12762" y="1089197"/>
            <a:ext cx="9107487" cy="1012449"/>
          </a:xfrm>
          <a:prstGeom prst="rect">
            <a:avLst/>
          </a:prstGeom>
          <a:gradFill rotWithShape="1">
            <a:gsLst>
              <a:gs pos="0">
                <a:srgbClr val="00CC00"/>
              </a:gs>
              <a:gs pos="100000">
                <a:srgbClr val="FF0033"/>
              </a:gs>
            </a:gsLst>
            <a:lin ang="0" scaled="1"/>
          </a:gradFill>
          <a:ln w="12700">
            <a:solidFill>
              <a:srgbClr val="000000"/>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Rectangle 3"/>
          <p:cNvSpPr>
            <a:spLocks noChangeArrowheads="1"/>
          </p:cNvSpPr>
          <p:nvPr/>
        </p:nvSpPr>
        <p:spPr bwMode="auto">
          <a:xfrm>
            <a:off x="4690750" y="3261129"/>
            <a:ext cx="4572000" cy="2438400"/>
          </a:xfrm>
          <a:prstGeom prst="rect">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AutoShape 7"/>
          <p:cNvSpPr>
            <a:spLocks noChangeArrowheads="1"/>
          </p:cNvSpPr>
          <p:nvPr/>
        </p:nvSpPr>
        <p:spPr bwMode="auto">
          <a:xfrm flipH="1">
            <a:off x="1895886" y="1020991"/>
            <a:ext cx="5747787" cy="601482"/>
          </a:xfrm>
          <a:prstGeom prst="leftArrow">
            <a:avLst>
              <a:gd name="adj1" fmla="val 50000"/>
              <a:gd name="adj2" fmla="val 50245"/>
            </a:avLst>
          </a:prstGeom>
          <a:solidFill>
            <a:srgbClr val="0099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AutoShape 9"/>
          <p:cNvSpPr>
            <a:spLocks noChangeArrowheads="1"/>
          </p:cNvSpPr>
          <p:nvPr/>
        </p:nvSpPr>
        <p:spPr bwMode="auto">
          <a:xfrm flipH="1">
            <a:off x="1824637" y="1503083"/>
            <a:ext cx="5725424" cy="586687"/>
          </a:xfrm>
          <a:prstGeom prst="rightArrow">
            <a:avLst>
              <a:gd name="adj1" fmla="val 50000"/>
              <a:gd name="adj2" fmla="val 50245"/>
            </a:avLst>
          </a:prstGeom>
          <a:solidFill>
            <a:srgbClr val="FF003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Rectangle 35"/>
          <p:cNvSpPr/>
          <p:nvPr/>
        </p:nvSpPr>
        <p:spPr>
          <a:xfrm>
            <a:off x="-62660" y="1237091"/>
            <a:ext cx="2102910"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sysClr val="windowText" lastClr="000000"/>
                </a:solidFill>
              </a:rPr>
              <a:t>Cost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sysClr val="windowText" lastClr="000000"/>
                </a:solidFill>
              </a:rPr>
              <a:t>Reimbursement</a:t>
            </a:r>
            <a:endParaRPr lang="en-US" sz="1600" kern="0" dirty="0">
              <a:solidFill>
                <a:sysClr val="windowText" lastClr="000000"/>
              </a:solidFill>
            </a:endParaRPr>
          </a:p>
        </p:txBody>
      </p:sp>
      <p:sp>
        <p:nvSpPr>
          <p:cNvPr id="37" name="Rectangle 36"/>
          <p:cNvSpPr/>
          <p:nvPr/>
        </p:nvSpPr>
        <p:spPr>
          <a:xfrm>
            <a:off x="8014263" y="1260812"/>
            <a:ext cx="915987"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smtClean="0">
                <a:solidFill>
                  <a:sysClr val="windowText" lastClr="000000"/>
                </a:solidFill>
              </a:rPr>
              <a:t>Fixed</a:t>
            </a:r>
          </a:p>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smtClean="0">
                <a:solidFill>
                  <a:sysClr val="windowText" lastClr="000000"/>
                </a:solidFill>
              </a:rPr>
              <a:t>Price</a:t>
            </a:r>
            <a:endParaRPr lang="en-US" sz="1600" kern="0" dirty="0">
              <a:solidFill>
                <a:sysClr val="windowText" lastClr="000000"/>
              </a:solidFill>
            </a:endParaRPr>
          </a:p>
        </p:txBody>
      </p:sp>
      <p:sp>
        <p:nvSpPr>
          <p:cNvPr id="26" name="Text Box 8"/>
          <p:cNvSpPr txBox="1">
            <a:spLocks noChangeArrowheads="1"/>
          </p:cNvSpPr>
          <p:nvPr/>
        </p:nvSpPr>
        <p:spPr bwMode="auto">
          <a:xfrm>
            <a:off x="2138550" y="1588862"/>
            <a:ext cx="4055919" cy="400110"/>
          </a:xfrm>
          <a:prstGeom prst="rect">
            <a:avLst/>
          </a:prstGeom>
          <a:noFill/>
          <a:ln w="9525">
            <a:noFill/>
            <a:miter lim="800000"/>
            <a:headEnd/>
            <a:tailEnd/>
          </a:ln>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rPr>
              <a:t>Greater </a:t>
            </a:r>
            <a:r>
              <a:rPr kumimoji="0" lang="en-US" b="1" i="0" u="none" strike="noStrike" kern="0" cap="none" spc="0" normalizeH="0" baseline="0" noProof="0" dirty="0">
                <a:ln>
                  <a:noFill/>
                </a:ln>
                <a:solidFill>
                  <a:sysClr val="windowText" lastClr="000000"/>
                </a:solidFill>
                <a:effectLst/>
                <a:uLnTx/>
                <a:uFillTx/>
              </a:rPr>
              <a:t>Risk to the Government</a:t>
            </a:r>
          </a:p>
        </p:txBody>
      </p:sp>
      <p:sp>
        <p:nvSpPr>
          <p:cNvPr id="24" name="Text Box 6"/>
          <p:cNvSpPr txBox="1">
            <a:spLocks noChangeArrowheads="1"/>
          </p:cNvSpPr>
          <p:nvPr/>
        </p:nvSpPr>
        <p:spPr bwMode="auto">
          <a:xfrm>
            <a:off x="3060172" y="1122650"/>
            <a:ext cx="3857146" cy="400110"/>
          </a:xfrm>
          <a:prstGeom prst="rect">
            <a:avLst/>
          </a:prstGeom>
          <a:noFill/>
          <a:ln w="9525">
            <a:noFill/>
            <a:miter lim="800000"/>
            <a:headEnd/>
            <a:tailEnd/>
          </a:ln>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rPr>
              <a:t>Greater Risk </a:t>
            </a:r>
            <a:r>
              <a:rPr kumimoji="0" lang="en-US" b="1" i="0" u="none" strike="noStrike" kern="0" cap="none" spc="0" normalizeH="0" baseline="0" noProof="0" dirty="0">
                <a:ln>
                  <a:noFill/>
                </a:ln>
                <a:solidFill>
                  <a:sysClr val="windowText" lastClr="000000"/>
                </a:solidFill>
                <a:effectLst/>
                <a:uLnTx/>
                <a:uFillTx/>
              </a:rPr>
              <a:t>to the Contractor</a:t>
            </a:r>
          </a:p>
        </p:txBody>
      </p:sp>
      <p:sp>
        <p:nvSpPr>
          <p:cNvPr id="40" name="Rectangle 3"/>
          <p:cNvSpPr txBox="1">
            <a:spLocks noChangeArrowheads="1"/>
          </p:cNvSpPr>
          <p:nvPr/>
        </p:nvSpPr>
        <p:spPr bwMode="auto">
          <a:xfrm>
            <a:off x="450101" y="2151742"/>
            <a:ext cx="8253346" cy="2708599"/>
          </a:xfrm>
          <a:prstGeom prst="rect">
            <a:avLst/>
          </a:prstGeom>
          <a:solidFill>
            <a:srgbClr val="FFC000"/>
          </a:solid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Monotype Sort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06400" lvl="1" indent="-287338">
              <a:lnSpc>
                <a:spcPct val="90000"/>
              </a:lnSpc>
            </a:pPr>
            <a:endParaRPr lang="en-US" sz="1800" b="1" dirty="0" smtClean="0">
              <a:latin typeface="Arial" charset="0"/>
              <a:cs typeface="Arial" charset="0"/>
            </a:endParaRPr>
          </a:p>
          <a:p>
            <a:pPr marL="406400" lvl="1" indent="-287338">
              <a:lnSpc>
                <a:spcPct val="90000"/>
              </a:lnSpc>
            </a:pPr>
            <a:endParaRPr lang="en-US" sz="1800" b="1" dirty="0">
              <a:latin typeface="Arial" charset="0"/>
              <a:cs typeface="Arial" charset="0"/>
            </a:endParaRPr>
          </a:p>
          <a:p>
            <a:pPr marL="406400" lvl="1" indent="-287338">
              <a:lnSpc>
                <a:spcPct val="90000"/>
              </a:lnSpc>
            </a:pPr>
            <a:endParaRPr lang="en-US" sz="800" b="1" dirty="0" smtClean="0">
              <a:latin typeface="Arial" charset="0"/>
              <a:cs typeface="Arial" charset="0"/>
            </a:endParaRPr>
          </a:p>
          <a:p>
            <a:pPr marL="406400" lvl="1" indent="-287338">
              <a:lnSpc>
                <a:spcPct val="90000"/>
              </a:lnSpc>
            </a:pPr>
            <a:r>
              <a:rPr lang="en-US" sz="1800" b="1" dirty="0" smtClean="0">
                <a:latin typeface="Arial" charset="0"/>
                <a:cs typeface="Arial" charset="0"/>
              </a:rPr>
              <a:t>Price Competition</a:t>
            </a:r>
          </a:p>
          <a:p>
            <a:pPr marL="406400" lvl="1" indent="-287338">
              <a:lnSpc>
                <a:spcPct val="90000"/>
              </a:lnSpc>
            </a:pPr>
            <a:r>
              <a:rPr lang="en-US" sz="1800" b="1" dirty="0" smtClean="0">
                <a:latin typeface="Arial" charset="0"/>
                <a:cs typeface="Arial" charset="0"/>
              </a:rPr>
              <a:t>Complexity of the requirement</a:t>
            </a:r>
          </a:p>
          <a:p>
            <a:pPr marL="406400" lvl="1" indent="-287338">
              <a:lnSpc>
                <a:spcPct val="90000"/>
              </a:lnSpc>
            </a:pPr>
            <a:r>
              <a:rPr lang="en-US" sz="1800" b="1" dirty="0" smtClean="0">
                <a:latin typeface="Arial" charset="0"/>
                <a:cs typeface="Arial" charset="0"/>
              </a:rPr>
              <a:t>Urgency of the requirement</a:t>
            </a:r>
          </a:p>
          <a:p>
            <a:pPr marL="406400" lvl="1" indent="-287338">
              <a:lnSpc>
                <a:spcPct val="90000"/>
              </a:lnSpc>
            </a:pPr>
            <a:r>
              <a:rPr lang="en-US" sz="1800" b="1" dirty="0" smtClean="0">
                <a:latin typeface="Arial" charset="0"/>
                <a:cs typeface="Arial" charset="0"/>
              </a:rPr>
              <a:t>Period of Performance </a:t>
            </a:r>
            <a:r>
              <a:rPr lang="en-US" sz="1400" b="1" dirty="0" smtClean="0">
                <a:latin typeface="Arial" charset="0"/>
                <a:cs typeface="Arial" charset="0"/>
              </a:rPr>
              <a:t>(e.g. Prod </a:t>
            </a:r>
            <a:r>
              <a:rPr lang="en-US" sz="1400" b="1" dirty="0" err="1" smtClean="0">
                <a:latin typeface="Arial" charset="0"/>
                <a:cs typeface="Arial" charset="0"/>
              </a:rPr>
              <a:t>Qty</a:t>
            </a:r>
            <a:r>
              <a:rPr lang="en-US" sz="1400" b="1" dirty="0" smtClean="0">
                <a:latin typeface="Arial" charset="0"/>
                <a:cs typeface="Arial" charset="0"/>
              </a:rPr>
              <a:t>)</a:t>
            </a:r>
          </a:p>
          <a:p>
            <a:pPr marL="404812" lvl="1">
              <a:lnSpc>
                <a:spcPct val="90000"/>
              </a:lnSpc>
            </a:pPr>
            <a:r>
              <a:rPr lang="en-US" sz="1800" b="1" kern="0" dirty="0">
                <a:solidFill>
                  <a:srgbClr val="000000"/>
                </a:solidFill>
                <a:latin typeface="Arial" pitchFamily="34" charset="0"/>
                <a:cs typeface="Arial" pitchFamily="34" charset="0"/>
              </a:rPr>
              <a:t>Technology Maturity</a:t>
            </a:r>
          </a:p>
          <a:p>
            <a:pPr marL="119062" lvl="1" indent="0">
              <a:lnSpc>
                <a:spcPct val="90000"/>
              </a:lnSpc>
              <a:buNone/>
            </a:pPr>
            <a:endParaRPr lang="en-US" sz="1800" b="1" dirty="0" smtClean="0">
              <a:latin typeface="Arial" charset="0"/>
              <a:cs typeface="Arial" charset="0"/>
            </a:endParaRPr>
          </a:p>
        </p:txBody>
      </p:sp>
      <p:sp>
        <p:nvSpPr>
          <p:cNvPr id="41" name="Rectangle 3"/>
          <p:cNvSpPr txBox="1">
            <a:spLocks noChangeArrowheads="1"/>
          </p:cNvSpPr>
          <p:nvPr/>
        </p:nvSpPr>
        <p:spPr bwMode="auto">
          <a:xfrm>
            <a:off x="4769780" y="2781817"/>
            <a:ext cx="3732950" cy="3254180"/>
          </a:xfrm>
          <a:prstGeom prst="rect">
            <a:avLst/>
          </a:prstGeom>
          <a:noFill/>
          <a:ln w="9525">
            <a:noFill/>
            <a:miter lim="800000"/>
            <a:headEnd/>
            <a:tailEnd/>
          </a:ln>
        </p:spPr>
        <p:txBody>
          <a:bodyPr lIns="92075" tIns="46038" rIns="92075" bIns="46038"/>
          <a:lstStyle/>
          <a:p>
            <a:pPr marL="338138" lvl="1" indent="-287338" algn="l" eaLnBrk="0" hangingPunct="0">
              <a:lnSpc>
                <a:spcPct val="90000"/>
              </a:lnSpc>
              <a:spcBef>
                <a:spcPct val="20000"/>
              </a:spcBef>
              <a:buClr>
                <a:schemeClr val="accent1"/>
              </a:buClr>
              <a:buFontTx/>
              <a:buChar char="•"/>
              <a:defRPr/>
            </a:pPr>
            <a:r>
              <a:rPr lang="en-US" sz="1800" b="1" kern="0" dirty="0" smtClean="0">
                <a:latin typeface="Arial" pitchFamily="34" charset="0"/>
                <a:cs typeface="Arial" pitchFamily="34" charset="0"/>
              </a:rPr>
              <a:t>Adequacy </a:t>
            </a:r>
            <a:r>
              <a:rPr lang="en-US" sz="1800" b="1" kern="0" dirty="0">
                <a:latin typeface="Arial" pitchFamily="34" charset="0"/>
                <a:cs typeface="Arial" pitchFamily="34" charset="0"/>
              </a:rPr>
              <a:t>of the contractor’s accounting system</a:t>
            </a:r>
          </a:p>
          <a:p>
            <a:pPr marL="338138" lvl="1" indent="-287338" algn="l" eaLnBrk="0" hangingPunct="0">
              <a:lnSpc>
                <a:spcPct val="90000"/>
              </a:lnSpc>
              <a:spcBef>
                <a:spcPct val="20000"/>
              </a:spcBef>
              <a:buClr>
                <a:schemeClr val="accent1"/>
              </a:buClr>
              <a:buFontTx/>
              <a:buChar char="•"/>
              <a:defRPr/>
            </a:pPr>
            <a:r>
              <a:rPr lang="en-US" sz="1800" b="1" kern="0" dirty="0">
                <a:latin typeface="Arial" pitchFamily="34" charset="0"/>
                <a:cs typeface="Arial" pitchFamily="34" charset="0"/>
              </a:rPr>
              <a:t>Concurrent contracts</a:t>
            </a:r>
          </a:p>
          <a:p>
            <a:pPr marL="338138" lvl="1" indent="-287338" algn="l" eaLnBrk="0" hangingPunct="0">
              <a:lnSpc>
                <a:spcPct val="90000"/>
              </a:lnSpc>
              <a:spcBef>
                <a:spcPct val="20000"/>
              </a:spcBef>
              <a:buClr>
                <a:schemeClr val="accent1"/>
              </a:buClr>
              <a:buFontTx/>
              <a:buChar char="•"/>
              <a:defRPr/>
            </a:pPr>
            <a:r>
              <a:rPr lang="en-US" sz="1800" b="1" kern="0" dirty="0">
                <a:latin typeface="Arial" pitchFamily="34" charset="0"/>
                <a:cs typeface="Arial" pitchFamily="34" charset="0"/>
              </a:rPr>
              <a:t>Extent and future of </a:t>
            </a:r>
            <a:r>
              <a:rPr lang="en-US" sz="1800" b="1" kern="0" dirty="0" smtClean="0">
                <a:latin typeface="Arial" pitchFamily="34" charset="0"/>
                <a:cs typeface="Arial" pitchFamily="34" charset="0"/>
              </a:rPr>
              <a:t>subcontracting opportunities</a:t>
            </a:r>
            <a:endParaRPr lang="en-US" sz="1800" b="1" kern="0" dirty="0">
              <a:latin typeface="Arial" pitchFamily="34" charset="0"/>
              <a:cs typeface="Arial" pitchFamily="34" charset="0"/>
            </a:endParaRPr>
          </a:p>
          <a:p>
            <a:pPr marL="338138" lvl="1" indent="-287338" algn="l" eaLnBrk="0" hangingPunct="0">
              <a:lnSpc>
                <a:spcPct val="90000"/>
              </a:lnSpc>
              <a:spcBef>
                <a:spcPct val="20000"/>
              </a:spcBef>
              <a:buClr>
                <a:schemeClr val="accent1"/>
              </a:buClr>
              <a:buFontTx/>
              <a:buChar char="•"/>
              <a:defRPr/>
            </a:pPr>
            <a:r>
              <a:rPr lang="en-US" sz="1800" b="1" kern="0" dirty="0">
                <a:latin typeface="Arial" pitchFamily="34" charset="0"/>
                <a:cs typeface="Arial" pitchFamily="34" charset="0"/>
              </a:rPr>
              <a:t>Acquisition history</a:t>
            </a:r>
          </a:p>
        </p:txBody>
      </p:sp>
      <p:sp>
        <p:nvSpPr>
          <p:cNvPr id="42" name="Rectangle 2"/>
          <p:cNvSpPr txBox="1">
            <a:spLocks noChangeArrowheads="1"/>
          </p:cNvSpPr>
          <p:nvPr/>
        </p:nvSpPr>
        <p:spPr bwMode="auto">
          <a:xfrm>
            <a:off x="450101" y="2068617"/>
            <a:ext cx="8253346" cy="713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Narrow" pitchFamily="34" charset="0"/>
              </a:defRPr>
            </a:lvl2pPr>
            <a:lvl3pPr algn="ctr" rtl="0" eaLnBrk="0" fontAlgn="base" hangingPunct="0">
              <a:spcBef>
                <a:spcPct val="0"/>
              </a:spcBef>
              <a:spcAft>
                <a:spcPct val="0"/>
              </a:spcAft>
              <a:defRPr sz="4000" b="1">
                <a:solidFill>
                  <a:schemeClr val="tx2"/>
                </a:solidFill>
                <a:latin typeface="Arial Narrow" pitchFamily="34" charset="0"/>
              </a:defRPr>
            </a:lvl3pPr>
            <a:lvl4pPr algn="ctr" rtl="0" eaLnBrk="0" fontAlgn="base" hangingPunct="0">
              <a:spcBef>
                <a:spcPct val="0"/>
              </a:spcBef>
              <a:spcAft>
                <a:spcPct val="0"/>
              </a:spcAft>
              <a:defRPr sz="4000" b="1">
                <a:solidFill>
                  <a:schemeClr val="tx2"/>
                </a:solidFill>
                <a:latin typeface="Arial Narrow" pitchFamily="34" charset="0"/>
              </a:defRPr>
            </a:lvl4pPr>
            <a:lvl5pPr algn="ctr" rtl="0" eaLnBrk="0" fontAlgn="base" hangingPunct="0">
              <a:spcBef>
                <a:spcPct val="0"/>
              </a:spcBef>
              <a:spcAft>
                <a:spcPct val="0"/>
              </a:spcAft>
              <a:defRPr sz="4000" b="1">
                <a:solidFill>
                  <a:schemeClr val="tx2"/>
                </a:solidFill>
                <a:latin typeface="Arial Narrow" pitchFamily="34" charset="0"/>
              </a:defRPr>
            </a:lvl5pPr>
            <a:lvl6pPr marL="457200" algn="ctr" rtl="0" fontAlgn="base">
              <a:spcBef>
                <a:spcPct val="0"/>
              </a:spcBef>
              <a:spcAft>
                <a:spcPct val="0"/>
              </a:spcAft>
              <a:defRPr sz="4000" b="1">
                <a:solidFill>
                  <a:schemeClr val="tx2"/>
                </a:solidFill>
                <a:latin typeface="Arial Narrow" pitchFamily="34" charset="0"/>
              </a:defRPr>
            </a:lvl6pPr>
            <a:lvl7pPr marL="914400" algn="ctr" rtl="0" fontAlgn="base">
              <a:spcBef>
                <a:spcPct val="0"/>
              </a:spcBef>
              <a:spcAft>
                <a:spcPct val="0"/>
              </a:spcAft>
              <a:defRPr sz="4000" b="1">
                <a:solidFill>
                  <a:schemeClr val="tx2"/>
                </a:solidFill>
                <a:latin typeface="Arial Narrow" pitchFamily="34" charset="0"/>
              </a:defRPr>
            </a:lvl7pPr>
            <a:lvl8pPr marL="1371600" algn="ctr" rtl="0" fontAlgn="base">
              <a:spcBef>
                <a:spcPct val="0"/>
              </a:spcBef>
              <a:spcAft>
                <a:spcPct val="0"/>
              </a:spcAft>
              <a:defRPr sz="4000" b="1">
                <a:solidFill>
                  <a:schemeClr val="tx2"/>
                </a:solidFill>
                <a:latin typeface="Arial Narrow" pitchFamily="34" charset="0"/>
              </a:defRPr>
            </a:lvl8pPr>
            <a:lvl9pPr marL="1828800" algn="ctr" rtl="0" fontAlgn="base">
              <a:spcBef>
                <a:spcPct val="0"/>
              </a:spcBef>
              <a:spcAft>
                <a:spcPct val="0"/>
              </a:spcAft>
              <a:defRPr sz="4000" b="1">
                <a:solidFill>
                  <a:schemeClr val="tx2"/>
                </a:solidFill>
                <a:latin typeface="Arial Narrow" pitchFamily="34" charset="0"/>
              </a:defRPr>
            </a:lvl9pPr>
          </a:lstStyle>
          <a:p>
            <a:r>
              <a:rPr lang="en-US" sz="2200" u="sng" dirty="0" smtClean="0">
                <a:solidFill>
                  <a:schemeClr val="tx1"/>
                </a:solidFill>
                <a:latin typeface="Arial" charset="0"/>
                <a:cs typeface="Arial" charset="0"/>
              </a:rPr>
              <a:t>Factors to Consider in Selecting Contract Type</a:t>
            </a:r>
          </a:p>
        </p:txBody>
      </p:sp>
      <p:sp>
        <p:nvSpPr>
          <p:cNvPr id="23" name="Text Box 5"/>
          <p:cNvSpPr txBox="1">
            <a:spLocks noChangeArrowheads="1"/>
          </p:cNvSpPr>
          <p:nvPr/>
        </p:nvSpPr>
        <p:spPr bwMode="auto">
          <a:xfrm>
            <a:off x="12763" y="5936338"/>
            <a:ext cx="9107486" cy="307777"/>
          </a:xfrm>
          <a:prstGeom prst="rect">
            <a:avLst/>
          </a:prstGeom>
          <a:solidFill>
            <a:srgbClr val="FFC000"/>
          </a:solidFill>
          <a:ln w="9525">
            <a:solidFill>
              <a:srgbClr val="FFC000"/>
            </a:solidFill>
            <a:miter lim="800000"/>
            <a:headEnd/>
            <a:tailEnd/>
          </a:ln>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rPr>
              <a:t>                     </a:t>
            </a:r>
            <a:r>
              <a:rPr kumimoji="0" lang="en-US" sz="1400" b="1" i="1" u="none" strike="noStrike" kern="0" cap="none" spc="0" normalizeH="0" baseline="0" noProof="0" dirty="0" smtClean="0">
                <a:ln>
                  <a:noFill/>
                </a:ln>
                <a:effectLst/>
                <a:uLnTx/>
                <a:uFillTx/>
              </a:rPr>
              <a:t>CPFF</a:t>
            </a:r>
            <a:endParaRPr kumimoji="0" lang="en-US" sz="1400" b="1" i="1" u="none" strike="noStrike" kern="0" cap="none" spc="0" normalizeH="0" baseline="0" noProof="0" dirty="0">
              <a:ln>
                <a:noFill/>
              </a:ln>
              <a:effectLst/>
              <a:uLnTx/>
              <a:uFillTx/>
            </a:endParaRPr>
          </a:p>
        </p:txBody>
      </p:sp>
      <p:sp>
        <p:nvSpPr>
          <p:cNvPr id="29" name="Text Box 11"/>
          <p:cNvSpPr txBox="1">
            <a:spLocks noChangeArrowheads="1"/>
          </p:cNvSpPr>
          <p:nvPr/>
        </p:nvSpPr>
        <p:spPr bwMode="auto">
          <a:xfrm>
            <a:off x="5440388" y="5936338"/>
            <a:ext cx="652743" cy="307777"/>
          </a:xfrm>
          <a:prstGeom prst="rect">
            <a:avLst/>
          </a:prstGeom>
          <a:noFill/>
          <a:ln w="9525">
            <a:noFill/>
            <a:miter lim="800000"/>
            <a:headEnd/>
            <a:tailEnd/>
          </a:ln>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effectLst/>
                <a:uLnTx/>
                <a:uFillTx/>
              </a:rPr>
              <a:t>FPAF</a:t>
            </a:r>
          </a:p>
        </p:txBody>
      </p:sp>
      <p:sp>
        <p:nvSpPr>
          <p:cNvPr id="30" name="Text Box 12"/>
          <p:cNvSpPr txBox="1">
            <a:spLocks noChangeArrowheads="1"/>
          </p:cNvSpPr>
          <p:nvPr/>
        </p:nvSpPr>
        <p:spPr bwMode="auto">
          <a:xfrm>
            <a:off x="4118325" y="5936338"/>
            <a:ext cx="740908" cy="307777"/>
          </a:xfrm>
          <a:prstGeom prst="rect">
            <a:avLst/>
          </a:prstGeom>
          <a:noFill/>
          <a:ln w="9525">
            <a:noFill/>
            <a:miter lim="800000"/>
            <a:headEnd/>
            <a:tailEnd/>
          </a:ln>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effectLst/>
                <a:uLnTx/>
                <a:uFillTx/>
              </a:rPr>
              <a:t>FPI (F)</a:t>
            </a:r>
          </a:p>
        </p:txBody>
      </p:sp>
      <p:sp>
        <p:nvSpPr>
          <p:cNvPr id="31" name="Text Box 13"/>
          <p:cNvSpPr txBox="1">
            <a:spLocks noChangeArrowheads="1"/>
          </p:cNvSpPr>
          <p:nvPr/>
        </p:nvSpPr>
        <p:spPr bwMode="auto">
          <a:xfrm>
            <a:off x="48390" y="5936338"/>
            <a:ext cx="744114" cy="307777"/>
          </a:xfrm>
          <a:prstGeom prst="rect">
            <a:avLst/>
          </a:prstGeom>
          <a:noFill/>
          <a:ln w="9525">
            <a:noFill/>
            <a:miter lim="800000"/>
            <a:headEnd/>
            <a:tailEnd/>
          </a:ln>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effectLst/>
                <a:uLnTx/>
                <a:uFillTx/>
              </a:rPr>
              <a:t>CPAF</a:t>
            </a:r>
            <a:r>
              <a:rPr kumimoji="0" lang="en-US" sz="1400" b="1" i="1" u="none" strike="noStrike" kern="0" cap="none" spc="0" normalizeH="0" baseline="0" noProof="0" dirty="0" smtClean="0">
                <a:ln>
                  <a:noFill/>
                </a:ln>
                <a:solidFill>
                  <a:srgbClr val="FF0000"/>
                </a:solidFill>
                <a:effectLst/>
                <a:uLnTx/>
                <a:uFillTx/>
              </a:rPr>
              <a:t>*</a:t>
            </a:r>
            <a:endParaRPr kumimoji="0" lang="en-US" sz="1400" b="1" i="1" u="none" strike="noStrike" kern="0" cap="none" spc="0" normalizeH="0" baseline="0" noProof="0" dirty="0">
              <a:ln>
                <a:noFill/>
              </a:ln>
              <a:solidFill>
                <a:srgbClr val="FF0000"/>
              </a:solidFill>
              <a:effectLst/>
              <a:uLnTx/>
              <a:uFillTx/>
            </a:endParaRPr>
          </a:p>
        </p:txBody>
      </p:sp>
      <p:sp>
        <p:nvSpPr>
          <p:cNvPr id="32" name="Text Box 14"/>
          <p:cNvSpPr txBox="1">
            <a:spLocks noChangeArrowheads="1"/>
          </p:cNvSpPr>
          <p:nvPr/>
        </p:nvSpPr>
        <p:spPr bwMode="auto">
          <a:xfrm>
            <a:off x="2729000" y="5936338"/>
            <a:ext cx="593432" cy="307777"/>
          </a:xfrm>
          <a:prstGeom prst="rect">
            <a:avLst/>
          </a:prstGeom>
          <a:noFill/>
          <a:ln w="9525">
            <a:noFill/>
            <a:miter lim="800000"/>
            <a:headEnd/>
            <a:tailEnd/>
          </a:ln>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effectLst/>
                <a:uLnTx/>
                <a:uFillTx/>
              </a:rPr>
              <a:t>CPIF</a:t>
            </a:r>
          </a:p>
        </p:txBody>
      </p:sp>
      <p:sp>
        <p:nvSpPr>
          <p:cNvPr id="22" name="Text Box 4"/>
          <p:cNvSpPr txBox="1">
            <a:spLocks noChangeArrowheads="1"/>
          </p:cNvSpPr>
          <p:nvPr/>
        </p:nvSpPr>
        <p:spPr bwMode="auto">
          <a:xfrm>
            <a:off x="6662375" y="5936338"/>
            <a:ext cx="777875" cy="307777"/>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effectLst/>
                <a:uLnTx/>
                <a:uFillTx/>
              </a:rPr>
              <a:t>FFP</a:t>
            </a:r>
          </a:p>
        </p:txBody>
      </p:sp>
      <p:sp>
        <p:nvSpPr>
          <p:cNvPr id="45" name="Rectangle 2"/>
          <p:cNvSpPr>
            <a:spLocks noChangeArrowheads="1"/>
          </p:cNvSpPr>
          <p:nvPr/>
        </p:nvSpPr>
        <p:spPr bwMode="auto">
          <a:xfrm flipH="1">
            <a:off x="0" y="5017620"/>
            <a:ext cx="9144000" cy="878717"/>
          </a:xfrm>
          <a:prstGeom prst="rect">
            <a:avLst/>
          </a:prstGeom>
          <a:gradFill rotWithShape="1">
            <a:gsLst>
              <a:gs pos="0">
                <a:srgbClr val="00CC00"/>
              </a:gs>
              <a:gs pos="100000">
                <a:srgbClr val="FF0033"/>
              </a:gs>
            </a:gsLst>
            <a:lin ang="0" scaled="1"/>
          </a:gradFill>
          <a:ln w="12700">
            <a:solidFill>
              <a:srgbClr val="000000"/>
            </a:solidFill>
            <a:miter lim="800000"/>
            <a:headEnd type="none" w="sm" len="sm"/>
            <a:tailEnd type="none" w="sm" len="sm"/>
          </a:ln>
        </p:spPr>
        <p:txBody>
          <a:bodyPr wrap="none" anchor="ctr"/>
          <a:lstStyle/>
          <a:p>
            <a:pPr fontAlgn="auto">
              <a:spcBef>
                <a:spcPts val="0"/>
              </a:spcBef>
              <a:spcAft>
                <a:spcPts val="0"/>
              </a:spcAft>
              <a:defRPr/>
            </a:pPr>
            <a:r>
              <a:rPr lang="en-US" sz="1800" kern="0" dirty="0" smtClean="0">
                <a:solidFill>
                  <a:sysClr val="windowText" lastClr="000000"/>
                </a:solidFill>
              </a:rPr>
              <a:t>   </a:t>
            </a:r>
            <a:r>
              <a:rPr lang="en-US" sz="1600" b="1" kern="0" dirty="0" smtClean="0">
                <a:solidFill>
                  <a:sysClr val="windowText" lastClr="000000"/>
                </a:solidFill>
              </a:rPr>
              <a:t>Vague </a:t>
            </a:r>
            <a:r>
              <a:rPr lang="en-US" sz="1600" b="1" kern="0" dirty="0">
                <a:solidFill>
                  <a:sysClr val="windowText" lastClr="000000"/>
                </a:solidFill>
              </a:rPr>
              <a:t>technical </a:t>
            </a:r>
            <a:r>
              <a:rPr lang="en-US" sz="1600" b="1" kern="0" dirty="0" smtClean="0">
                <a:solidFill>
                  <a:sysClr val="windowText" lastClr="000000"/>
                </a:solidFill>
              </a:rPr>
              <a:t>requirements; </a:t>
            </a:r>
          </a:p>
          <a:p>
            <a:pPr fontAlgn="auto">
              <a:spcBef>
                <a:spcPts val="0"/>
              </a:spcBef>
              <a:spcAft>
                <a:spcPts val="0"/>
              </a:spcAft>
              <a:defRPr/>
            </a:pPr>
            <a:r>
              <a:rPr lang="en-US" sz="1600" b="1" kern="0" dirty="0" smtClean="0">
                <a:solidFill>
                  <a:sysClr val="windowText" lastClr="000000"/>
                </a:solidFill>
              </a:rPr>
              <a:t>labor </a:t>
            </a:r>
            <a:r>
              <a:rPr lang="en-US" sz="1600" b="1" kern="0" dirty="0">
                <a:solidFill>
                  <a:sysClr val="windowText" lastClr="000000"/>
                </a:solidFill>
              </a:rPr>
              <a:t>and material costs </a:t>
            </a:r>
            <a:r>
              <a:rPr lang="en-US" sz="1600" b="1" kern="0" dirty="0" smtClean="0">
                <a:solidFill>
                  <a:sysClr val="windowText" lastClr="000000"/>
                </a:solidFill>
              </a:rPr>
              <a:t>uncertain</a:t>
            </a:r>
            <a:endParaRPr kumimoji="0" lang="en-US" sz="1600" b="1" i="0" u="none" strike="noStrike" kern="0" cap="none" spc="0" normalizeH="0" baseline="0" noProof="0" dirty="0">
              <a:ln>
                <a:noFill/>
              </a:ln>
              <a:solidFill>
                <a:sysClr val="windowText" lastClr="000000"/>
              </a:solidFill>
              <a:effectLst/>
              <a:uLnTx/>
              <a:uFillTx/>
            </a:endParaRPr>
          </a:p>
        </p:txBody>
      </p:sp>
      <p:sp>
        <p:nvSpPr>
          <p:cNvPr id="43" name="Down Arrow 42"/>
          <p:cNvSpPr/>
          <p:nvPr/>
        </p:nvSpPr>
        <p:spPr bwMode="auto">
          <a:xfrm>
            <a:off x="2945102" y="4720737"/>
            <a:ext cx="3230098" cy="1068779"/>
          </a:xfrm>
          <a:prstGeom prst="downArrow">
            <a:avLst>
              <a:gd name="adj1" fmla="val 38769"/>
              <a:gd name="adj2" fmla="val 68730"/>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effectLst/>
              <a:latin typeface="Arial" pitchFamily="34" charset="0"/>
            </a:endParaRPr>
          </a:p>
        </p:txBody>
      </p:sp>
      <p:sp>
        <p:nvSpPr>
          <p:cNvPr id="48" name="Oval 47"/>
          <p:cNvSpPr/>
          <p:nvPr/>
        </p:nvSpPr>
        <p:spPr bwMode="auto">
          <a:xfrm>
            <a:off x="118753" y="1151649"/>
            <a:ext cx="1705884" cy="877723"/>
          </a:xfrm>
          <a:prstGeom prst="ellipse">
            <a:avLst/>
          </a:prstGeom>
          <a:noFill/>
          <a:ln w="444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49" name="Oval 48"/>
          <p:cNvSpPr/>
          <p:nvPr/>
        </p:nvSpPr>
        <p:spPr bwMode="auto">
          <a:xfrm>
            <a:off x="7726798" y="1163524"/>
            <a:ext cx="1286577" cy="818871"/>
          </a:xfrm>
          <a:prstGeom prst="ellipse">
            <a:avLst/>
          </a:prstGeom>
          <a:noFill/>
          <a:ln w="444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44" name="Rectangle 43"/>
          <p:cNvSpPr/>
          <p:nvPr/>
        </p:nvSpPr>
        <p:spPr>
          <a:xfrm>
            <a:off x="3360727" y="4763842"/>
            <a:ext cx="2342733" cy="923330"/>
          </a:xfrm>
          <a:prstGeom prst="rect">
            <a:avLst/>
          </a:prstGeom>
        </p:spPr>
        <p:txBody>
          <a:bodyPr wrap="square">
            <a:spAutoFit/>
          </a:bodyPr>
          <a:lstStyle/>
          <a:p>
            <a:pPr algn="ctr"/>
            <a:r>
              <a:rPr lang="en-US" sz="1800" b="1" dirty="0" smtClean="0">
                <a:cs typeface="Arial" charset="0"/>
              </a:rPr>
              <a:t>Align with</a:t>
            </a:r>
          </a:p>
          <a:p>
            <a:pPr algn="ctr"/>
            <a:r>
              <a:rPr lang="en-US" sz="1800" b="1" dirty="0" smtClean="0">
                <a:cs typeface="Arial" charset="0"/>
              </a:rPr>
              <a:t>Technology &amp; </a:t>
            </a:r>
            <a:r>
              <a:rPr lang="en-US" sz="1800" b="1" dirty="0" err="1" smtClean="0">
                <a:cs typeface="Arial" charset="0"/>
              </a:rPr>
              <a:t>Mfg</a:t>
            </a:r>
            <a:r>
              <a:rPr lang="en-US" sz="1800" b="1" dirty="0" smtClean="0">
                <a:cs typeface="Arial" charset="0"/>
              </a:rPr>
              <a:t> Maturity</a:t>
            </a:r>
            <a:endParaRPr lang="en-US" sz="1800" b="1" dirty="0"/>
          </a:p>
        </p:txBody>
      </p:sp>
      <p:sp>
        <p:nvSpPr>
          <p:cNvPr id="50" name="Text Box 4"/>
          <p:cNvSpPr txBox="1">
            <a:spLocks noChangeArrowheads="1"/>
          </p:cNvSpPr>
          <p:nvPr/>
        </p:nvSpPr>
        <p:spPr bwMode="auto">
          <a:xfrm>
            <a:off x="7433951" y="5958113"/>
            <a:ext cx="1662549" cy="307777"/>
          </a:xfrm>
          <a:prstGeom prst="rect">
            <a:avLst/>
          </a:prstGeom>
          <a:noFill/>
          <a:ln w="9525">
            <a:noFill/>
            <a:miter lim="800000"/>
            <a:headEnd/>
            <a:tailEnd/>
          </a:ln>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effectLst/>
                <a:uLnTx/>
                <a:uFillTx/>
              </a:rPr>
              <a:t>(not all inclusive)</a:t>
            </a:r>
            <a:endParaRPr kumimoji="0" lang="en-US" sz="1400" b="1" i="1" u="none" strike="noStrike" kern="0" cap="none" spc="0" normalizeH="0" baseline="0" noProof="0" dirty="0">
              <a:ln>
                <a:noFill/>
              </a:ln>
              <a:effectLst/>
              <a:uLnTx/>
              <a:uFillTx/>
            </a:endParaRPr>
          </a:p>
        </p:txBody>
      </p:sp>
      <p:sp>
        <p:nvSpPr>
          <p:cNvPr id="51" name="Text Box 4"/>
          <p:cNvSpPr txBox="1">
            <a:spLocks noChangeArrowheads="1"/>
          </p:cNvSpPr>
          <p:nvPr/>
        </p:nvSpPr>
        <p:spPr bwMode="auto">
          <a:xfrm>
            <a:off x="-23279" y="6261066"/>
            <a:ext cx="9064024"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FF0000"/>
                </a:solidFill>
                <a:effectLst/>
                <a:uLnTx/>
                <a:uFillTx/>
              </a:rPr>
              <a:t>* - Use of CPAF requires extreme justification, to include lack of any objective </a:t>
            </a:r>
            <a:r>
              <a:rPr lang="en-US" sz="1400" b="1" i="1" kern="0" dirty="0" smtClean="0">
                <a:solidFill>
                  <a:srgbClr val="FF0000"/>
                </a:solidFill>
              </a:rPr>
              <a:t>criteria for incentive</a:t>
            </a:r>
            <a:r>
              <a:rPr kumimoji="0" lang="en-US" sz="1400" b="1" i="1" u="none" strike="noStrike" kern="0" cap="none" spc="0" normalizeH="0" baseline="0" noProof="0" dirty="0" smtClean="0">
                <a:ln>
                  <a:noFill/>
                </a:ln>
                <a:solidFill>
                  <a:srgbClr val="FF0000"/>
                </a:solidFill>
                <a:effectLst/>
                <a:uLnTx/>
                <a:uFillTx/>
              </a:rPr>
              <a:t> </a:t>
            </a:r>
            <a:endParaRPr kumimoji="0" lang="en-US" sz="1400" b="1" i="1" u="none" strike="noStrike" kern="0" cap="none" spc="0" normalizeH="0" baseline="0" noProof="0" dirty="0">
              <a:ln>
                <a:noFill/>
              </a:ln>
              <a:solidFill>
                <a:srgbClr val="FF0000"/>
              </a:solidFill>
              <a:effectLst/>
              <a:uLnTx/>
              <a:uFillTx/>
            </a:endParaRPr>
          </a:p>
        </p:txBody>
      </p:sp>
      <p:sp>
        <p:nvSpPr>
          <p:cNvPr id="3" name="Rectangle 2"/>
          <p:cNvSpPr/>
          <p:nvPr/>
        </p:nvSpPr>
        <p:spPr>
          <a:xfrm>
            <a:off x="4215740" y="5142373"/>
            <a:ext cx="4959809" cy="830997"/>
          </a:xfrm>
          <a:prstGeom prst="rect">
            <a:avLst/>
          </a:prstGeom>
        </p:spPr>
        <p:txBody>
          <a:bodyPr wrap="square">
            <a:spAutoFit/>
          </a:bodyPr>
          <a:lstStyle/>
          <a:p>
            <a:pPr algn="r" fontAlgn="auto">
              <a:spcBef>
                <a:spcPts val="0"/>
              </a:spcBef>
              <a:spcAft>
                <a:spcPts val="0"/>
              </a:spcAft>
              <a:defRPr/>
            </a:pPr>
            <a:r>
              <a:rPr lang="en-US" sz="1600" b="1" kern="0" dirty="0">
                <a:solidFill>
                  <a:sysClr val="windowText" lastClr="000000"/>
                </a:solidFill>
              </a:rPr>
              <a:t>Technical requirements, labor, </a:t>
            </a:r>
            <a:endParaRPr lang="en-US" sz="1600" b="1" kern="0" dirty="0" smtClean="0">
              <a:solidFill>
                <a:sysClr val="windowText" lastClr="000000"/>
              </a:solidFill>
            </a:endParaRPr>
          </a:p>
          <a:p>
            <a:pPr algn="r" fontAlgn="auto">
              <a:spcBef>
                <a:spcPts val="0"/>
              </a:spcBef>
              <a:spcAft>
                <a:spcPts val="0"/>
              </a:spcAft>
              <a:defRPr/>
            </a:pPr>
            <a:r>
              <a:rPr lang="en-US" sz="1600" b="1" kern="0" dirty="0" smtClean="0">
                <a:solidFill>
                  <a:sysClr val="windowText" lastClr="000000"/>
                </a:solidFill>
              </a:rPr>
              <a:t>material, </a:t>
            </a:r>
            <a:r>
              <a:rPr lang="en-US" sz="1600" b="1" kern="0" dirty="0">
                <a:solidFill>
                  <a:sysClr val="windowText" lastClr="000000"/>
                </a:solidFill>
              </a:rPr>
              <a:t>and production </a:t>
            </a:r>
            <a:r>
              <a:rPr lang="en-US" sz="1600" b="1" kern="0" dirty="0" smtClean="0">
                <a:solidFill>
                  <a:sysClr val="windowText" lastClr="000000"/>
                </a:solidFill>
              </a:rPr>
              <a:t>capability</a:t>
            </a:r>
          </a:p>
          <a:p>
            <a:pPr algn="r" fontAlgn="auto">
              <a:spcBef>
                <a:spcPts val="0"/>
              </a:spcBef>
              <a:spcAft>
                <a:spcPts val="0"/>
              </a:spcAft>
              <a:defRPr/>
            </a:pPr>
            <a:r>
              <a:rPr lang="en-US" sz="1600" b="1" kern="0" dirty="0" smtClean="0">
                <a:solidFill>
                  <a:sysClr val="windowText" lastClr="000000"/>
                </a:solidFill>
              </a:rPr>
              <a:t> </a:t>
            </a:r>
            <a:r>
              <a:rPr lang="en-US" sz="1600" b="1" kern="0" dirty="0">
                <a:solidFill>
                  <a:sysClr val="windowText" lastClr="000000"/>
                </a:solidFill>
              </a:rPr>
              <a:t>stable</a:t>
            </a:r>
            <a:r>
              <a:rPr lang="en-US" sz="1600" b="1" kern="0" dirty="0" smtClean="0">
                <a:solidFill>
                  <a:sysClr val="windowText" lastClr="000000"/>
                </a:solidFill>
              </a:rPr>
              <a:t>; </a:t>
            </a:r>
            <a:r>
              <a:rPr lang="en-US" sz="1600" b="1" kern="0" dirty="0">
                <a:solidFill>
                  <a:sysClr val="windowText" lastClr="000000"/>
                </a:solidFill>
              </a:rPr>
              <a:t>fair &amp; reasonable prices determinable</a:t>
            </a:r>
          </a:p>
        </p:txBody>
      </p:sp>
    </p:spTree>
    <p:extLst>
      <p:ext uri="{BB962C8B-B14F-4D97-AF65-F5344CB8AC3E}">
        <p14:creationId xmlns:p14="http://schemas.microsoft.com/office/powerpoint/2010/main" val="3491425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 tan gradient logo top">
  <a:themeElements>
    <a:clrScheme name="1 tan gradient logo top 1">
      <a:dk1>
        <a:srgbClr val="000000"/>
      </a:dk1>
      <a:lt1>
        <a:srgbClr val="FFFFFF"/>
      </a:lt1>
      <a:dk2>
        <a:srgbClr val="000000"/>
      </a:dk2>
      <a:lt2>
        <a:srgbClr val="247D9C"/>
      </a:lt2>
      <a:accent1>
        <a:srgbClr val="D21034"/>
      </a:accent1>
      <a:accent2>
        <a:srgbClr val="E4C191"/>
      </a:accent2>
      <a:accent3>
        <a:srgbClr val="FFFFFF"/>
      </a:accent3>
      <a:accent4>
        <a:srgbClr val="000000"/>
      </a:accent4>
      <a:accent5>
        <a:srgbClr val="E5AAAE"/>
      </a:accent5>
      <a:accent6>
        <a:srgbClr val="CFAF83"/>
      </a:accent6>
      <a:hlink>
        <a:srgbClr val="9F2D20"/>
      </a:hlink>
      <a:folHlink>
        <a:srgbClr val="FBE181"/>
      </a:folHlink>
    </a:clrScheme>
    <a:fontScheme name="1 tan gradient logo top">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 tan gradient logo top 1">
        <a:dk1>
          <a:srgbClr val="000000"/>
        </a:dk1>
        <a:lt1>
          <a:srgbClr val="FFFFFF"/>
        </a:lt1>
        <a:dk2>
          <a:srgbClr val="000000"/>
        </a:dk2>
        <a:lt2>
          <a:srgbClr val="247D9C"/>
        </a:lt2>
        <a:accent1>
          <a:srgbClr val="D21034"/>
        </a:accent1>
        <a:accent2>
          <a:srgbClr val="E4C191"/>
        </a:accent2>
        <a:accent3>
          <a:srgbClr val="FFFFFF"/>
        </a:accent3>
        <a:accent4>
          <a:srgbClr val="000000"/>
        </a:accent4>
        <a:accent5>
          <a:srgbClr val="E5AAAE"/>
        </a:accent5>
        <a:accent6>
          <a:srgbClr val="CFAF83"/>
        </a:accent6>
        <a:hlink>
          <a:srgbClr val="9F2D20"/>
        </a:hlink>
        <a:folHlink>
          <a:srgbClr val="FBE1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B61A6BC4B5CA4EBA4158BD910ACE61" ma:contentTypeVersion="0" ma:contentTypeDescription="Create a new document." ma:contentTypeScope="" ma:versionID="f1cff80c4de2c71e70dd29addc17c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D6CDCD-8966-40CA-8C6D-5FAD8D266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FF91C93-F7A7-428A-B58B-3E680C8740F5}">
  <ds:schemaRefs>
    <ds:schemaRef ds:uri="http://schemas.openxmlformats.org/package/2006/metadata/core-properties"/>
    <ds:schemaRef ds:uri="http://purl.org/dc/dcmitype/"/>
    <ds:schemaRef ds:uri="http://purl.org/dc/term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9841AA3-3EBB-4FDB-8FA0-5C311E8B26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J:\OFFICE97\Template\Designs\FANS.POT</Template>
  <TotalTime>46346117</TotalTime>
  <Pages>6</Pages>
  <Words>2437</Words>
  <Application>Microsoft Office PowerPoint</Application>
  <PresentationFormat>Letter Paper (8.5x11 in)</PresentationFormat>
  <Paragraphs>283</Paragraphs>
  <Slides>14</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Arial Narrow</vt:lpstr>
      <vt:lpstr>Calibri</vt:lpstr>
      <vt:lpstr>Times New Roman</vt:lpstr>
      <vt:lpstr>Tunga</vt:lpstr>
      <vt:lpstr>1 tan gradient logo top</vt:lpstr>
      <vt:lpstr>Acrobat Document</vt:lpstr>
      <vt:lpstr>PowerPoint Presentation</vt:lpstr>
      <vt:lpstr>PowerPoint Presentation</vt:lpstr>
      <vt:lpstr>Better Buying Power 3.0</vt:lpstr>
      <vt:lpstr>PowerPoint Presentation</vt:lpstr>
      <vt:lpstr>PowerPoint Presentation</vt:lpstr>
      <vt:lpstr>PowerPoint Presentation</vt:lpstr>
      <vt:lpstr>PowerPoint Presentation</vt:lpstr>
      <vt:lpstr>PowerPoint Presentation</vt:lpstr>
      <vt:lpstr>Employ Appropriate Contract Types Risk Considerations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TYPES</dc:title>
  <dc:creator>Vance.Gilstrap@dau.mil</dc:creator>
  <cp:lastModifiedBy>MaryAnn Pinto</cp:lastModifiedBy>
  <cp:revision>1848</cp:revision>
  <cp:lastPrinted>2013-07-23T17:35:01Z</cp:lastPrinted>
  <dcterms:created xsi:type="dcterms:W3CDTF">1997-06-30T09:36:50Z</dcterms:created>
  <dcterms:modified xsi:type="dcterms:W3CDTF">2015-09-10T18:25:05Z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0x01010034B61A6BC4B5CA4EBA4158BD910ACE61</vt:lpwstr>
  </property>
</Properties>
</file>